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Fira Sans Bold" charset="1" panose="020B0803050000020004"/>
      <p:regular r:id="rId27"/>
    </p:embeddedFont>
    <p:embeddedFont>
      <p:font typeface="Fira Sans Light" charset="1" panose="020B0403050000020004"/>
      <p:regular r:id="rId28"/>
    </p:embeddedFont>
    <p:embeddedFont>
      <p:font typeface="Fira Sans Light Italics" charset="1" panose="020B0403050000020004"/>
      <p:regular r:id="rId29"/>
    </p:embeddedFont>
    <p:embeddedFont>
      <p:font typeface="Fira Sans Medium" charset="1" panose="020B0603050000020004"/>
      <p:regular r:id="rId30"/>
    </p:embeddedFont>
    <p:embeddedFont>
      <p:font typeface="Fira Sans" charset="1" panose="020B0503050000020004"/>
      <p:regular r:id="rId31"/>
    </p:embeddedFont>
    <p:embeddedFont>
      <p:font typeface="Fira Sans Italics" charset="1" panose="020B0503050000020004"/>
      <p:regular r:id="rId32"/>
    </p:embeddedFont>
    <p:embeddedFont>
      <p:font typeface="Fira Sans Bold Italics" charset="1" panose="020B08030500000200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https://spring.io/projects/spring-boot" TargetMode="External" Type="http://schemas.openxmlformats.org/officeDocument/2006/relationships/hyperlink"/><Relationship Id="rId3" Target="https://cxf.apache.org" TargetMode="External" Type="http://schemas.openxmlformats.org/officeDocument/2006/relationships/hyperlink"/><Relationship Id="rId4" Target="https://www.openapis.org" TargetMode="External" Type="http://schemas.openxmlformats.org/officeDocument/2006/relationships/hyperlink"/><Relationship Id="rId5" Target="https://swagger.io/specification/" TargetMode="External" Type="http://schemas.openxmlformats.org/officeDocument/2006/relationships/hyperlink"/><Relationship Id="rId6" Target="https://angular.dev" TargetMode="External" Type="http://schemas.openxmlformats.org/officeDocument/2006/relationships/hyperlink"/><Relationship Id="rId7" Target="https://primeng.org" TargetMode="External" Type="http://schemas.openxmlformats.org/officeDocument/2006/relationships/hyperlink"/></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2857040"/>
            <a:ext cx="11307642" cy="5260314"/>
            <a:chOff x="0" y="0"/>
            <a:chExt cx="15076856" cy="7013753"/>
          </a:xfrm>
        </p:grpSpPr>
        <p:sp>
          <p:nvSpPr>
            <p:cNvPr name="TextBox 3" id="3"/>
            <p:cNvSpPr txBox="true"/>
            <p:nvPr/>
          </p:nvSpPr>
          <p:spPr>
            <a:xfrm rot="0">
              <a:off x="0" y="406400"/>
              <a:ext cx="15076856" cy="4343400"/>
            </a:xfrm>
            <a:prstGeom prst="rect">
              <a:avLst/>
            </a:prstGeom>
          </p:spPr>
          <p:txBody>
            <a:bodyPr anchor="t" rtlCol="false" tIns="0" lIns="0" bIns="0" rIns="0">
              <a:spAutoFit/>
            </a:bodyPr>
            <a:lstStyle/>
            <a:p>
              <a:pPr algn="l">
                <a:lnSpc>
                  <a:spcPts val="12899"/>
                </a:lnSpc>
              </a:pPr>
              <a:r>
                <a:rPr lang="en-US" sz="10749" b="true">
                  <a:solidFill>
                    <a:srgbClr val="000000"/>
                  </a:solidFill>
                  <a:latin typeface="Fira Sans Bold"/>
                  <a:ea typeface="Fira Sans Bold"/>
                  <a:cs typeface="Fira Sans Bold"/>
                  <a:sym typeface="Fira Sans Bold"/>
                </a:rPr>
                <a:t>RealEstate Ads</a:t>
              </a:r>
            </a:p>
            <a:p>
              <a:pPr algn="l">
                <a:lnSpc>
                  <a:spcPts val="12899"/>
                </a:lnSpc>
              </a:pPr>
              <a:r>
                <a:rPr lang="en-US" sz="10749" b="true">
                  <a:solidFill>
                    <a:srgbClr val="818389"/>
                  </a:solidFill>
                  <a:latin typeface="Fira Sans Bold"/>
                  <a:ea typeface="Fira Sans Bold"/>
                  <a:cs typeface="Fira Sans Bold"/>
                  <a:sym typeface="Fira Sans Bold"/>
                </a:rPr>
                <a:t>SOA System</a:t>
              </a:r>
            </a:p>
          </p:txBody>
        </p:sp>
        <p:sp>
          <p:nvSpPr>
            <p:cNvPr name="TextBox 4" id="4"/>
            <p:cNvSpPr txBox="true"/>
            <p:nvPr/>
          </p:nvSpPr>
          <p:spPr>
            <a:xfrm rot="0">
              <a:off x="0" y="5476206"/>
              <a:ext cx="15076856" cy="1537546"/>
            </a:xfrm>
            <a:prstGeom prst="rect">
              <a:avLst/>
            </a:prstGeom>
          </p:spPr>
          <p:txBody>
            <a:bodyPr anchor="t" rtlCol="false" tIns="0" lIns="0" bIns="0" rIns="0">
              <a:spAutoFit/>
            </a:bodyPr>
            <a:lstStyle/>
            <a:p>
              <a:pPr algn="l">
                <a:lnSpc>
                  <a:spcPts val="5039"/>
                </a:lnSpc>
              </a:pPr>
              <a:r>
                <a:rPr lang="en-US" sz="3599">
                  <a:solidFill>
                    <a:srgbClr val="000000"/>
                  </a:solidFill>
                  <a:latin typeface="Fira Sans Light"/>
                  <a:ea typeface="Fira Sans Light"/>
                  <a:cs typeface="Fira Sans Light"/>
                  <a:sym typeface="Fira Sans Light"/>
                </a:rPr>
                <a:t>Service Oriented Software Engineering - A </a:t>
              </a:r>
              <a:r>
                <a:rPr lang="en-US" sz="3599" i="true">
                  <a:solidFill>
                    <a:srgbClr val="000000"/>
                  </a:solidFill>
                  <a:latin typeface="Fira Sans Light Italics"/>
                  <a:ea typeface="Fira Sans Light Italics"/>
                  <a:cs typeface="Fira Sans Light Italics"/>
                  <a:sym typeface="Fira Sans Light Italics"/>
                </a:rPr>
                <a:t>DISIM</a:t>
              </a:r>
              <a:r>
                <a:rPr lang="en-US" sz="3599">
                  <a:solidFill>
                    <a:srgbClr val="000000"/>
                  </a:solidFill>
                  <a:latin typeface="Fira Sans Light"/>
                  <a:ea typeface="Fira Sans Light"/>
                  <a:cs typeface="Fira Sans Light"/>
                  <a:sym typeface="Fira Sans Light"/>
                </a:rPr>
                <a:t> course</a:t>
              </a:r>
            </a:p>
            <a:p>
              <a:pPr algn="l">
                <a:lnSpc>
                  <a:spcPts val="4340"/>
                </a:lnSpc>
              </a:pPr>
              <a:r>
                <a:rPr lang="en-US" sz="3100" i="true">
                  <a:solidFill>
                    <a:srgbClr val="000000"/>
                  </a:solidFill>
                  <a:latin typeface="Fira Sans Light Italics"/>
                  <a:ea typeface="Fira Sans Light Italics"/>
                  <a:cs typeface="Fira Sans Light Italics"/>
                  <a:sym typeface="Fira Sans Light Italics"/>
                </a:rPr>
                <a:t>Prof. Marco Autili</a:t>
              </a:r>
            </a:p>
          </p:txBody>
        </p:sp>
      </p:grpSp>
      <p:grpSp>
        <p:nvGrpSpPr>
          <p:cNvPr name="Group 5" id="5"/>
          <p:cNvGrpSpPr/>
          <p:nvPr/>
        </p:nvGrpSpPr>
        <p:grpSpPr>
          <a:xfrm rot="0">
            <a:off x="14328902" y="2317173"/>
            <a:ext cx="7321033" cy="634004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2122944" y="7035126"/>
            <a:ext cx="4970154" cy="43041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2336342" y="5954842"/>
            <a:ext cx="2271679" cy="196728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1" id="11"/>
          <p:cNvGrpSpPr/>
          <p:nvPr/>
        </p:nvGrpSpPr>
        <p:grpSpPr>
          <a:xfrm rot="0">
            <a:off x="13737770" y="373605"/>
            <a:ext cx="3799619" cy="329048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3" id="13"/>
          <p:cNvGrpSpPr/>
          <p:nvPr/>
        </p:nvGrpSpPr>
        <p:grpSpPr>
          <a:xfrm rot="0">
            <a:off x="1028700" y="758196"/>
            <a:ext cx="5445437" cy="777184"/>
            <a:chOff x="0" y="0"/>
            <a:chExt cx="7260583" cy="1036245"/>
          </a:xfrm>
        </p:grpSpPr>
        <p:sp>
          <p:nvSpPr>
            <p:cNvPr name="TextBox 14" id="14"/>
            <p:cNvSpPr txBox="true"/>
            <p:nvPr/>
          </p:nvSpPr>
          <p:spPr>
            <a:xfrm rot="0">
              <a:off x="1672542" y="-47625"/>
              <a:ext cx="5588041" cy="1083870"/>
            </a:xfrm>
            <a:prstGeom prst="rect">
              <a:avLst/>
            </a:prstGeom>
          </p:spPr>
          <p:txBody>
            <a:bodyPr anchor="t" rtlCol="false" tIns="0" lIns="0" bIns="0" rIns="0">
              <a:spAutoFit/>
            </a:bodyPr>
            <a:lstStyle/>
            <a:p>
              <a:pPr algn="l">
                <a:lnSpc>
                  <a:spcPts val="3363"/>
                </a:lnSpc>
              </a:pPr>
              <a:r>
                <a:rPr lang="en-US" sz="2402" b="true">
                  <a:solidFill>
                    <a:srgbClr val="000000"/>
                  </a:solidFill>
                  <a:latin typeface="Fira Sans Medium"/>
                  <a:ea typeface="Fira Sans Medium"/>
                  <a:cs typeface="Fira Sans Medium"/>
                  <a:sym typeface="Fira Sans Medium"/>
                </a:rPr>
                <a:t>231133  - Marco Giarrusso</a:t>
              </a:r>
            </a:p>
            <a:p>
              <a:pPr algn="l">
                <a:lnSpc>
                  <a:spcPts val="3363"/>
                </a:lnSpc>
                <a:spcBef>
                  <a:spcPct val="0"/>
                </a:spcBef>
              </a:pPr>
              <a:r>
                <a:rPr lang="en-US" b="true" sz="2402">
                  <a:solidFill>
                    <a:srgbClr val="000000"/>
                  </a:solidFill>
                  <a:latin typeface="Fira Sans Medium"/>
                  <a:ea typeface="Fira Sans Medium"/>
                  <a:cs typeface="Fira Sans Medium"/>
                  <a:sym typeface="Fira Sans Medium"/>
                </a:rPr>
                <a:t>293028 - </a:t>
              </a:r>
              <a:r>
                <a:rPr lang="en-US" b="true" sz="2402">
                  <a:solidFill>
                    <a:srgbClr val="000000"/>
                  </a:solidFill>
                  <a:latin typeface="Fira Sans Medium"/>
                  <a:ea typeface="Fira Sans Medium"/>
                  <a:cs typeface="Fira Sans Medium"/>
                  <a:sym typeface="Fira Sans Medium"/>
                </a:rPr>
                <a:t>Fabio Paolantonio</a:t>
              </a:r>
            </a:p>
          </p:txBody>
        </p:sp>
        <p:sp>
          <p:nvSpPr>
            <p:cNvPr name="Freeform 15" id="15"/>
            <p:cNvSpPr/>
            <p:nvPr/>
          </p:nvSpPr>
          <p:spPr>
            <a:xfrm flipH="false" flipV="false" rot="0">
              <a:off x="0" y="12982"/>
              <a:ext cx="1169798" cy="1010280"/>
            </a:xfrm>
            <a:custGeom>
              <a:avLst/>
              <a:gdLst/>
              <a:ahLst/>
              <a:cxnLst/>
              <a:rect r="r" b="b" t="t" l="l"/>
              <a:pathLst>
                <a:path h="1010280" w="1169798">
                  <a:moveTo>
                    <a:pt x="0" y="0"/>
                  </a:moveTo>
                  <a:lnTo>
                    <a:pt x="1169798" y="0"/>
                  </a:lnTo>
                  <a:lnTo>
                    <a:pt x="1169798" y="1010281"/>
                  </a:lnTo>
                  <a:lnTo>
                    <a:pt x="0" y="1010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7275407" y="1164408"/>
            <a:ext cx="8272402" cy="0"/>
          </a:xfrm>
          <a:prstGeom prst="line">
            <a:avLst/>
          </a:prstGeom>
          <a:ln cap="flat" w="9525">
            <a:solidFill>
              <a:srgbClr val="000000"/>
            </a:solidFill>
            <a:prstDash val="solid"/>
            <a:headEnd type="none" len="sm" w="sm"/>
            <a:tailEnd type="none" len="sm" w="sm"/>
          </a:ln>
        </p:spPr>
      </p:sp>
      <p:grpSp>
        <p:nvGrpSpPr>
          <p:cNvPr name="Group 3" id="3"/>
          <p:cNvGrpSpPr>
            <a:grpSpLocks noChangeAspect="true"/>
          </p:cNvGrpSpPr>
          <p:nvPr/>
        </p:nvGrpSpPr>
        <p:grpSpPr>
          <a:xfrm rot="0">
            <a:off x="1461471" y="4580876"/>
            <a:ext cx="3172892" cy="1819933"/>
            <a:chOff x="0" y="0"/>
            <a:chExt cx="7981950" cy="4578350"/>
          </a:xfrm>
        </p:grpSpPr>
        <p:sp>
          <p:nvSpPr>
            <p:cNvPr name="Freeform 4" id="4"/>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5" id="5"/>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6" id="6"/>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7" id="7"/>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8" id="8"/>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solidFill>
              <a:srgbClr val="000000">
                <a:alpha val="0"/>
              </a:srgbClr>
            </a:solidFill>
            <a:ln w="12700">
              <a:solidFill>
                <a:srgbClr val="000000"/>
              </a:solidFill>
            </a:ln>
          </p:spPr>
        </p:sp>
      </p:grpSp>
      <p:sp>
        <p:nvSpPr>
          <p:cNvPr name="Freeform 9" id="9"/>
          <p:cNvSpPr/>
          <p:nvPr/>
        </p:nvSpPr>
        <p:spPr>
          <a:xfrm flipH="false" flipV="false" rot="0">
            <a:off x="1461471" y="7862658"/>
            <a:ext cx="3702803" cy="1957196"/>
          </a:xfrm>
          <a:custGeom>
            <a:avLst/>
            <a:gdLst/>
            <a:ahLst/>
            <a:cxnLst/>
            <a:rect r="r" b="b" t="t" l="l"/>
            <a:pathLst>
              <a:path h="1957196" w="3702803">
                <a:moveTo>
                  <a:pt x="0" y="0"/>
                </a:moveTo>
                <a:lnTo>
                  <a:pt x="3702803" y="0"/>
                </a:lnTo>
                <a:lnTo>
                  <a:pt x="3702803" y="1957196"/>
                </a:lnTo>
                <a:lnTo>
                  <a:pt x="0" y="1957196"/>
                </a:lnTo>
                <a:lnTo>
                  <a:pt x="0" y="0"/>
                </a:lnTo>
                <a:close/>
              </a:path>
            </a:pathLst>
          </a:custGeom>
          <a:blipFill>
            <a:blip r:embed="rId2"/>
            <a:stretch>
              <a:fillRect l="0" t="0" r="0" b="0"/>
            </a:stretch>
          </a:blipFill>
        </p:spPr>
      </p:sp>
      <p:sp>
        <p:nvSpPr>
          <p:cNvPr name="Freeform 10" id="10"/>
          <p:cNvSpPr/>
          <p:nvPr/>
        </p:nvSpPr>
        <p:spPr>
          <a:xfrm flipH="false" flipV="false" rot="0">
            <a:off x="9064971" y="4681184"/>
            <a:ext cx="1713563" cy="1619317"/>
          </a:xfrm>
          <a:custGeom>
            <a:avLst/>
            <a:gdLst/>
            <a:ahLst/>
            <a:cxnLst/>
            <a:rect r="r" b="b" t="t" l="l"/>
            <a:pathLst>
              <a:path h="1619317" w="1713563">
                <a:moveTo>
                  <a:pt x="0" y="0"/>
                </a:moveTo>
                <a:lnTo>
                  <a:pt x="1713563" y="0"/>
                </a:lnTo>
                <a:lnTo>
                  <a:pt x="1713563" y="1619317"/>
                </a:lnTo>
                <a:lnTo>
                  <a:pt x="0" y="1619317"/>
                </a:lnTo>
                <a:lnTo>
                  <a:pt x="0" y="0"/>
                </a:lnTo>
                <a:close/>
              </a:path>
            </a:pathLst>
          </a:custGeom>
          <a:blipFill>
            <a:blip r:embed="rId3"/>
            <a:stretch>
              <a:fillRect l="0" t="0" r="0" b="0"/>
            </a:stretch>
          </a:blipFill>
        </p:spPr>
      </p:sp>
      <p:sp>
        <p:nvSpPr>
          <p:cNvPr name="Freeform 11" id="11"/>
          <p:cNvSpPr/>
          <p:nvPr/>
        </p:nvSpPr>
        <p:spPr>
          <a:xfrm flipH="false" flipV="false" rot="0">
            <a:off x="5992885" y="4681184"/>
            <a:ext cx="1713563" cy="1619317"/>
          </a:xfrm>
          <a:custGeom>
            <a:avLst/>
            <a:gdLst/>
            <a:ahLst/>
            <a:cxnLst/>
            <a:rect r="r" b="b" t="t" l="l"/>
            <a:pathLst>
              <a:path h="1619317" w="1713563">
                <a:moveTo>
                  <a:pt x="0" y="0"/>
                </a:moveTo>
                <a:lnTo>
                  <a:pt x="1713564" y="0"/>
                </a:lnTo>
                <a:lnTo>
                  <a:pt x="1713564" y="1619317"/>
                </a:lnTo>
                <a:lnTo>
                  <a:pt x="0" y="1619317"/>
                </a:lnTo>
                <a:lnTo>
                  <a:pt x="0" y="0"/>
                </a:lnTo>
                <a:close/>
              </a:path>
            </a:pathLst>
          </a:custGeom>
          <a:blipFill>
            <a:blip r:embed="rId3"/>
            <a:stretch>
              <a:fillRect l="0" t="0" r="0" b="0"/>
            </a:stretch>
          </a:blipFill>
        </p:spPr>
      </p:sp>
      <p:sp>
        <p:nvSpPr>
          <p:cNvPr name="Freeform 12" id="12"/>
          <p:cNvSpPr/>
          <p:nvPr/>
        </p:nvSpPr>
        <p:spPr>
          <a:xfrm flipH="false" flipV="false" rot="0">
            <a:off x="12319191" y="1671604"/>
            <a:ext cx="1713563" cy="1619317"/>
          </a:xfrm>
          <a:custGeom>
            <a:avLst/>
            <a:gdLst/>
            <a:ahLst/>
            <a:cxnLst/>
            <a:rect r="r" b="b" t="t" l="l"/>
            <a:pathLst>
              <a:path h="1619317" w="1713563">
                <a:moveTo>
                  <a:pt x="0" y="0"/>
                </a:moveTo>
                <a:lnTo>
                  <a:pt x="1713563" y="0"/>
                </a:lnTo>
                <a:lnTo>
                  <a:pt x="1713563" y="1619317"/>
                </a:lnTo>
                <a:lnTo>
                  <a:pt x="0" y="1619317"/>
                </a:lnTo>
                <a:lnTo>
                  <a:pt x="0" y="0"/>
                </a:lnTo>
                <a:close/>
              </a:path>
            </a:pathLst>
          </a:custGeom>
          <a:blipFill>
            <a:blip r:embed="rId3"/>
            <a:stretch>
              <a:fillRect l="0" t="0" r="0" b="0"/>
            </a:stretch>
          </a:blipFill>
        </p:spPr>
      </p:sp>
      <p:sp>
        <p:nvSpPr>
          <p:cNvPr name="Freeform 13" id="13"/>
          <p:cNvSpPr/>
          <p:nvPr/>
        </p:nvSpPr>
        <p:spPr>
          <a:xfrm flipH="false" flipV="false" rot="0">
            <a:off x="12319191" y="4681184"/>
            <a:ext cx="1713563" cy="1619317"/>
          </a:xfrm>
          <a:custGeom>
            <a:avLst/>
            <a:gdLst/>
            <a:ahLst/>
            <a:cxnLst/>
            <a:rect r="r" b="b" t="t" l="l"/>
            <a:pathLst>
              <a:path h="1619317" w="1713563">
                <a:moveTo>
                  <a:pt x="0" y="0"/>
                </a:moveTo>
                <a:lnTo>
                  <a:pt x="1713563" y="0"/>
                </a:lnTo>
                <a:lnTo>
                  <a:pt x="1713563" y="1619317"/>
                </a:lnTo>
                <a:lnTo>
                  <a:pt x="0" y="1619317"/>
                </a:lnTo>
                <a:lnTo>
                  <a:pt x="0" y="0"/>
                </a:lnTo>
                <a:close/>
              </a:path>
            </a:pathLst>
          </a:custGeom>
          <a:blipFill>
            <a:blip r:embed="rId3"/>
            <a:stretch>
              <a:fillRect l="0" t="0" r="0" b="0"/>
            </a:stretch>
          </a:blipFill>
        </p:spPr>
      </p:sp>
      <p:sp>
        <p:nvSpPr>
          <p:cNvPr name="Freeform 14" id="14"/>
          <p:cNvSpPr/>
          <p:nvPr/>
        </p:nvSpPr>
        <p:spPr>
          <a:xfrm flipH="false" flipV="false" rot="0">
            <a:off x="15961211" y="1860513"/>
            <a:ext cx="988211" cy="1012444"/>
          </a:xfrm>
          <a:custGeom>
            <a:avLst/>
            <a:gdLst/>
            <a:ahLst/>
            <a:cxnLst/>
            <a:rect r="r" b="b" t="t" l="l"/>
            <a:pathLst>
              <a:path h="1012444" w="988211">
                <a:moveTo>
                  <a:pt x="0" y="0"/>
                </a:moveTo>
                <a:lnTo>
                  <a:pt x="988211" y="0"/>
                </a:lnTo>
                <a:lnTo>
                  <a:pt x="988211" y="1012444"/>
                </a:lnTo>
                <a:lnTo>
                  <a:pt x="0" y="10124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028700" y="1028700"/>
            <a:ext cx="5512745" cy="2571750"/>
          </a:xfrm>
          <a:prstGeom prst="rect">
            <a:avLst/>
          </a:prstGeom>
        </p:spPr>
        <p:txBody>
          <a:bodyPr anchor="t" rtlCol="false" tIns="0" lIns="0" bIns="0" rIns="0">
            <a:spAutoFit/>
          </a:bodyPr>
          <a:lstStyle/>
          <a:p>
            <a:pPr algn="l">
              <a:lnSpc>
                <a:spcPts val="10199"/>
              </a:lnSpc>
              <a:spcBef>
                <a:spcPct val="0"/>
              </a:spcBef>
            </a:pPr>
            <a:r>
              <a:rPr lang="en-US" b="true" sz="8499" spc="-84">
                <a:solidFill>
                  <a:srgbClr val="000000"/>
                </a:solidFill>
                <a:latin typeface="Fira Sans Medium"/>
                <a:ea typeface="Fira Sans Medium"/>
                <a:cs typeface="Fira Sans Medium"/>
                <a:sym typeface="Fira Sans Medium"/>
              </a:rPr>
              <a:t>Scenario Publish Ad</a:t>
            </a:r>
          </a:p>
        </p:txBody>
      </p:sp>
      <p:sp>
        <p:nvSpPr>
          <p:cNvPr name="TextBox 16" id="16"/>
          <p:cNvSpPr txBox="true"/>
          <p:nvPr/>
        </p:nvSpPr>
        <p:spPr>
          <a:xfrm rot="0">
            <a:off x="7275407" y="607196"/>
            <a:ext cx="8272402" cy="552450"/>
          </a:xfrm>
          <a:prstGeom prst="rect">
            <a:avLst/>
          </a:prstGeom>
        </p:spPr>
        <p:txBody>
          <a:bodyPr anchor="t" rtlCol="false" tIns="0" lIns="0" bIns="0" rIns="0">
            <a:spAutoFit/>
          </a:bodyPr>
          <a:lstStyle/>
          <a:p>
            <a:pPr algn="l">
              <a:lnSpc>
                <a:spcPts val="4320"/>
              </a:lnSpc>
              <a:spcBef>
                <a:spcPct val="0"/>
              </a:spcBef>
            </a:pPr>
            <a:r>
              <a:rPr lang="en-US" b="true" sz="3600">
                <a:solidFill>
                  <a:srgbClr val="000000"/>
                </a:solidFill>
                <a:latin typeface="Fira Sans Medium"/>
                <a:ea typeface="Fira Sans Medium"/>
                <a:cs typeface="Fira Sans Medium"/>
                <a:sym typeface="Fira Sans Medium"/>
              </a:rPr>
              <a:t>Client-Gateway interaction</a:t>
            </a:r>
          </a:p>
        </p:txBody>
      </p:sp>
      <p:sp>
        <p:nvSpPr>
          <p:cNvPr name="TextBox 17" id="17"/>
          <p:cNvSpPr txBox="true"/>
          <p:nvPr/>
        </p:nvSpPr>
        <p:spPr>
          <a:xfrm rot="0">
            <a:off x="1461471" y="6653279"/>
            <a:ext cx="3702803" cy="1009650"/>
          </a:xfrm>
          <a:prstGeom prst="rect">
            <a:avLst/>
          </a:prstGeom>
        </p:spPr>
        <p:txBody>
          <a:bodyPr anchor="t" rtlCol="false" tIns="0" lIns="0" bIns="0" rIns="0">
            <a:spAutoFit/>
          </a:bodyPr>
          <a:lstStyle/>
          <a:p>
            <a:pPr algn="l">
              <a:lnSpc>
                <a:spcPts val="2640"/>
              </a:lnSpc>
              <a:spcBef>
                <a:spcPct val="0"/>
              </a:spcBef>
            </a:pPr>
            <a:r>
              <a:rPr lang="en-US" sz="2200" i="true">
                <a:solidFill>
                  <a:srgbClr val="000000"/>
                </a:solidFill>
                <a:latin typeface="Fira Sans Italics"/>
                <a:ea typeface="Fira Sans Italics"/>
                <a:cs typeface="Fira Sans Italics"/>
                <a:sym typeface="Fira Sans Italics"/>
              </a:rPr>
              <a:t>url called: http://localhost/api/publish/ad with http method POST</a:t>
            </a:r>
          </a:p>
        </p:txBody>
      </p:sp>
      <p:sp>
        <p:nvSpPr>
          <p:cNvPr name="TextBox 18" id="18"/>
          <p:cNvSpPr txBox="true"/>
          <p:nvPr/>
        </p:nvSpPr>
        <p:spPr>
          <a:xfrm rot="0">
            <a:off x="9064971" y="6391284"/>
            <a:ext cx="1338495" cy="342900"/>
          </a:xfrm>
          <a:prstGeom prst="rect">
            <a:avLst/>
          </a:prstGeom>
        </p:spPr>
        <p:txBody>
          <a:bodyPr anchor="t" rtlCol="false" tIns="0" lIns="0" bIns="0" rIns="0">
            <a:spAutoFit/>
          </a:bodyPr>
          <a:lstStyle/>
          <a:p>
            <a:pPr algn="l">
              <a:lnSpc>
                <a:spcPts val="2640"/>
              </a:lnSpc>
              <a:spcBef>
                <a:spcPct val="0"/>
              </a:spcBef>
            </a:pPr>
            <a:r>
              <a:rPr lang="en-US" b="true" sz="2200">
                <a:solidFill>
                  <a:srgbClr val="000000"/>
                </a:solidFill>
                <a:latin typeface="Fira Sans Bold"/>
                <a:ea typeface="Fira Sans Bold"/>
                <a:cs typeface="Fira Sans Bold"/>
                <a:sym typeface="Fira Sans Bold"/>
              </a:rPr>
              <a:t>GATEWAY</a:t>
            </a:r>
          </a:p>
        </p:txBody>
      </p:sp>
      <p:sp>
        <p:nvSpPr>
          <p:cNvPr name="TextBox 19" id="19"/>
          <p:cNvSpPr txBox="true"/>
          <p:nvPr/>
        </p:nvSpPr>
        <p:spPr>
          <a:xfrm rot="0">
            <a:off x="6309310" y="6486591"/>
            <a:ext cx="1398878" cy="342900"/>
          </a:xfrm>
          <a:prstGeom prst="rect">
            <a:avLst/>
          </a:prstGeom>
        </p:spPr>
        <p:txBody>
          <a:bodyPr anchor="t" rtlCol="false" tIns="0" lIns="0" bIns="0" rIns="0">
            <a:spAutoFit/>
          </a:bodyPr>
          <a:lstStyle/>
          <a:p>
            <a:pPr algn="l">
              <a:lnSpc>
                <a:spcPts val="2640"/>
              </a:lnSpc>
              <a:spcBef>
                <a:spcPct val="0"/>
              </a:spcBef>
            </a:pPr>
            <a:r>
              <a:rPr lang="en-US" b="true" sz="2200">
                <a:solidFill>
                  <a:srgbClr val="000000"/>
                </a:solidFill>
                <a:latin typeface="Fira Sans Bold"/>
                <a:ea typeface="Fira Sans Bold"/>
                <a:cs typeface="Fira Sans Bold"/>
                <a:sym typeface="Fira Sans Bold"/>
              </a:rPr>
              <a:t>Webserver</a:t>
            </a:r>
          </a:p>
        </p:txBody>
      </p:sp>
      <p:sp>
        <p:nvSpPr>
          <p:cNvPr name="TextBox 20" id="20"/>
          <p:cNvSpPr txBox="true"/>
          <p:nvPr/>
        </p:nvSpPr>
        <p:spPr>
          <a:xfrm rot="0">
            <a:off x="6309310" y="6996179"/>
            <a:ext cx="1556221" cy="857250"/>
          </a:xfrm>
          <a:prstGeom prst="rect">
            <a:avLst/>
          </a:prstGeom>
        </p:spPr>
        <p:txBody>
          <a:bodyPr anchor="t" rtlCol="false" tIns="0" lIns="0" bIns="0" rIns="0">
            <a:spAutoFit/>
          </a:bodyPr>
          <a:lstStyle/>
          <a:p>
            <a:pPr algn="l">
              <a:lnSpc>
                <a:spcPts val="2280"/>
              </a:lnSpc>
              <a:spcBef>
                <a:spcPct val="0"/>
              </a:spcBef>
            </a:pPr>
            <a:r>
              <a:rPr lang="en-US" sz="1900" i="true">
                <a:solidFill>
                  <a:srgbClr val="000000"/>
                </a:solidFill>
                <a:latin typeface="Fira Sans Italics"/>
                <a:ea typeface="Fira Sans Italics"/>
                <a:cs typeface="Fira Sans Italics"/>
                <a:sym typeface="Fira Sans Italics"/>
              </a:rPr>
              <a:t>proxy urlStartsWith /api/</a:t>
            </a:r>
          </a:p>
        </p:txBody>
      </p:sp>
      <p:sp>
        <p:nvSpPr>
          <p:cNvPr name="TextBox 21" id="21"/>
          <p:cNvSpPr txBox="true"/>
          <p:nvPr/>
        </p:nvSpPr>
        <p:spPr>
          <a:xfrm rot="0">
            <a:off x="13490511" y="6124289"/>
            <a:ext cx="2642375" cy="342900"/>
          </a:xfrm>
          <a:prstGeom prst="rect">
            <a:avLst/>
          </a:prstGeom>
        </p:spPr>
        <p:txBody>
          <a:bodyPr anchor="t" rtlCol="false" tIns="0" lIns="0" bIns="0" rIns="0">
            <a:spAutoFit/>
          </a:bodyPr>
          <a:lstStyle/>
          <a:p>
            <a:pPr algn="l">
              <a:lnSpc>
                <a:spcPts val="2640"/>
              </a:lnSpc>
              <a:spcBef>
                <a:spcPct val="0"/>
              </a:spcBef>
            </a:pPr>
            <a:r>
              <a:rPr lang="en-US" b="true" sz="2200">
                <a:solidFill>
                  <a:srgbClr val="000000"/>
                </a:solidFill>
                <a:latin typeface="Fira Sans Bold"/>
                <a:ea typeface="Fira Sans Bold"/>
                <a:cs typeface="Fira Sans Bold"/>
                <a:sym typeface="Fira Sans Bold"/>
              </a:rPr>
              <a:t>PublishService REST</a:t>
            </a:r>
          </a:p>
        </p:txBody>
      </p:sp>
      <p:sp>
        <p:nvSpPr>
          <p:cNvPr name="TextBox 22" id="22"/>
          <p:cNvSpPr txBox="true"/>
          <p:nvPr/>
        </p:nvSpPr>
        <p:spPr>
          <a:xfrm rot="0">
            <a:off x="12049558" y="1328704"/>
            <a:ext cx="2252829" cy="342900"/>
          </a:xfrm>
          <a:prstGeom prst="rect">
            <a:avLst/>
          </a:prstGeom>
        </p:spPr>
        <p:txBody>
          <a:bodyPr anchor="t" rtlCol="false" tIns="0" lIns="0" bIns="0" rIns="0">
            <a:spAutoFit/>
          </a:bodyPr>
          <a:lstStyle/>
          <a:p>
            <a:pPr algn="l">
              <a:lnSpc>
                <a:spcPts val="2640"/>
              </a:lnSpc>
              <a:spcBef>
                <a:spcPct val="0"/>
              </a:spcBef>
            </a:pPr>
            <a:r>
              <a:rPr lang="en-US" b="true" sz="2200">
                <a:solidFill>
                  <a:srgbClr val="000000"/>
                </a:solidFill>
                <a:latin typeface="Fira Sans Bold"/>
                <a:ea typeface="Fira Sans Bold"/>
                <a:cs typeface="Fira Sans Bold"/>
                <a:sym typeface="Fira Sans Bold"/>
              </a:rPr>
              <a:t>AdsService SOAP</a:t>
            </a:r>
          </a:p>
        </p:txBody>
      </p:sp>
      <p:sp>
        <p:nvSpPr>
          <p:cNvPr name="TextBox 23" id="23"/>
          <p:cNvSpPr txBox="true"/>
          <p:nvPr/>
        </p:nvSpPr>
        <p:spPr>
          <a:xfrm rot="0">
            <a:off x="15961211" y="3114709"/>
            <a:ext cx="1126415" cy="342900"/>
          </a:xfrm>
          <a:prstGeom prst="rect">
            <a:avLst/>
          </a:prstGeom>
        </p:spPr>
        <p:txBody>
          <a:bodyPr anchor="t" rtlCol="false" tIns="0" lIns="0" bIns="0" rIns="0">
            <a:spAutoFit/>
          </a:bodyPr>
          <a:lstStyle/>
          <a:p>
            <a:pPr algn="l">
              <a:lnSpc>
                <a:spcPts val="2640"/>
              </a:lnSpc>
              <a:spcBef>
                <a:spcPct val="0"/>
              </a:spcBef>
            </a:pPr>
            <a:r>
              <a:rPr lang="en-US" b="true" sz="2200">
                <a:solidFill>
                  <a:srgbClr val="000000"/>
                </a:solidFill>
                <a:latin typeface="Fira Sans Bold"/>
                <a:ea typeface="Fira Sans Bold"/>
                <a:cs typeface="Fira Sans Bold"/>
                <a:sym typeface="Fira Sans Bold"/>
              </a:rPr>
              <a:t>AdsDB</a:t>
            </a:r>
          </a:p>
        </p:txBody>
      </p:sp>
      <p:sp>
        <p:nvSpPr>
          <p:cNvPr name="AutoShape 24" id="24"/>
          <p:cNvSpPr/>
          <p:nvPr/>
        </p:nvSpPr>
        <p:spPr>
          <a:xfrm flipV="true">
            <a:off x="4312476" y="5490843"/>
            <a:ext cx="1680409" cy="0"/>
          </a:xfrm>
          <a:prstGeom prst="line">
            <a:avLst/>
          </a:prstGeom>
          <a:ln cap="flat" w="38100">
            <a:solidFill>
              <a:srgbClr val="00A181"/>
            </a:solidFill>
            <a:prstDash val="solid"/>
            <a:headEnd type="none" len="sm" w="sm"/>
            <a:tailEnd type="triangle" len="med" w="lg"/>
          </a:ln>
        </p:spPr>
      </p:sp>
      <p:sp>
        <p:nvSpPr>
          <p:cNvPr name="AutoShape 25" id="25"/>
          <p:cNvSpPr/>
          <p:nvPr/>
        </p:nvSpPr>
        <p:spPr>
          <a:xfrm>
            <a:off x="7706449" y="5490843"/>
            <a:ext cx="1358522" cy="0"/>
          </a:xfrm>
          <a:prstGeom prst="line">
            <a:avLst/>
          </a:prstGeom>
          <a:ln cap="flat" w="38100">
            <a:solidFill>
              <a:srgbClr val="00A181"/>
            </a:solidFill>
            <a:prstDash val="solid"/>
            <a:headEnd type="none" len="sm" w="sm"/>
            <a:tailEnd type="triangle" len="med" w="lg"/>
          </a:ln>
        </p:spPr>
      </p:sp>
      <p:sp>
        <p:nvSpPr>
          <p:cNvPr name="AutoShape 26" id="26"/>
          <p:cNvSpPr/>
          <p:nvPr/>
        </p:nvSpPr>
        <p:spPr>
          <a:xfrm>
            <a:off x="10778534" y="5490843"/>
            <a:ext cx="1540657" cy="0"/>
          </a:xfrm>
          <a:prstGeom prst="line">
            <a:avLst/>
          </a:prstGeom>
          <a:ln cap="flat" w="38100">
            <a:solidFill>
              <a:srgbClr val="00A181"/>
            </a:solidFill>
            <a:prstDash val="solid"/>
            <a:headEnd type="none" len="sm" w="sm"/>
            <a:tailEnd type="triangle" len="med" w="lg"/>
          </a:ln>
        </p:spPr>
      </p:sp>
      <p:sp>
        <p:nvSpPr>
          <p:cNvPr name="AutoShape 27" id="27"/>
          <p:cNvSpPr/>
          <p:nvPr/>
        </p:nvSpPr>
        <p:spPr>
          <a:xfrm flipV="true">
            <a:off x="13175973" y="3290921"/>
            <a:ext cx="0" cy="1390263"/>
          </a:xfrm>
          <a:prstGeom prst="line">
            <a:avLst/>
          </a:prstGeom>
          <a:ln cap="flat" w="38100">
            <a:solidFill>
              <a:srgbClr val="00A181"/>
            </a:solidFill>
            <a:prstDash val="solid"/>
            <a:headEnd type="none" len="sm" w="sm"/>
            <a:tailEnd type="triangle" len="med" w="lg"/>
          </a:ln>
        </p:spPr>
      </p:sp>
      <p:sp>
        <p:nvSpPr>
          <p:cNvPr name="AutoShape 28" id="28"/>
          <p:cNvSpPr/>
          <p:nvPr/>
        </p:nvSpPr>
        <p:spPr>
          <a:xfrm flipV="true">
            <a:off x="14051804" y="2366735"/>
            <a:ext cx="1909407" cy="0"/>
          </a:xfrm>
          <a:prstGeom prst="line">
            <a:avLst/>
          </a:prstGeom>
          <a:ln cap="flat" w="38100">
            <a:solidFill>
              <a:srgbClr val="00A181"/>
            </a:solidFill>
            <a:prstDash val="solid"/>
            <a:headEnd type="none" len="sm" w="sm"/>
            <a:tailEnd type="triangle" len="med" w="lg"/>
          </a:ln>
        </p:spPr>
      </p:sp>
      <p:sp>
        <p:nvSpPr>
          <p:cNvPr name="Freeform 29" id="29"/>
          <p:cNvSpPr/>
          <p:nvPr/>
        </p:nvSpPr>
        <p:spPr>
          <a:xfrm flipH="false" flipV="false" rot="0">
            <a:off x="12338241" y="7853429"/>
            <a:ext cx="1713563" cy="1619317"/>
          </a:xfrm>
          <a:custGeom>
            <a:avLst/>
            <a:gdLst/>
            <a:ahLst/>
            <a:cxnLst/>
            <a:rect r="r" b="b" t="t" l="l"/>
            <a:pathLst>
              <a:path h="1619317" w="1713563">
                <a:moveTo>
                  <a:pt x="0" y="0"/>
                </a:moveTo>
                <a:lnTo>
                  <a:pt x="1713563" y="0"/>
                </a:lnTo>
                <a:lnTo>
                  <a:pt x="1713563" y="1619317"/>
                </a:lnTo>
                <a:lnTo>
                  <a:pt x="0" y="1619317"/>
                </a:lnTo>
                <a:lnTo>
                  <a:pt x="0" y="0"/>
                </a:lnTo>
                <a:close/>
              </a:path>
            </a:pathLst>
          </a:custGeom>
          <a:blipFill>
            <a:blip r:embed="rId3"/>
            <a:stretch>
              <a:fillRect l="0" t="0" r="0" b="0"/>
            </a:stretch>
          </a:blipFill>
        </p:spPr>
      </p:sp>
      <p:sp>
        <p:nvSpPr>
          <p:cNvPr name="Freeform 30" id="30"/>
          <p:cNvSpPr/>
          <p:nvPr/>
        </p:nvSpPr>
        <p:spPr>
          <a:xfrm flipH="false" flipV="false" rot="0">
            <a:off x="16132885" y="8182946"/>
            <a:ext cx="988211" cy="1012444"/>
          </a:xfrm>
          <a:custGeom>
            <a:avLst/>
            <a:gdLst/>
            <a:ahLst/>
            <a:cxnLst/>
            <a:rect r="r" b="b" t="t" l="l"/>
            <a:pathLst>
              <a:path h="1012444" w="988211">
                <a:moveTo>
                  <a:pt x="0" y="0"/>
                </a:moveTo>
                <a:lnTo>
                  <a:pt x="988211" y="0"/>
                </a:lnTo>
                <a:lnTo>
                  <a:pt x="988211" y="1012444"/>
                </a:lnTo>
                <a:lnTo>
                  <a:pt x="0" y="10124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1" id="31"/>
          <p:cNvSpPr txBox="true"/>
          <p:nvPr/>
        </p:nvSpPr>
        <p:spPr>
          <a:xfrm rot="0">
            <a:off x="16132885" y="9248775"/>
            <a:ext cx="1299546" cy="342900"/>
          </a:xfrm>
          <a:prstGeom prst="rect">
            <a:avLst/>
          </a:prstGeom>
        </p:spPr>
        <p:txBody>
          <a:bodyPr anchor="t" rtlCol="false" tIns="0" lIns="0" bIns="0" rIns="0">
            <a:spAutoFit/>
          </a:bodyPr>
          <a:lstStyle/>
          <a:p>
            <a:pPr algn="l">
              <a:lnSpc>
                <a:spcPts val="2640"/>
              </a:lnSpc>
              <a:spcBef>
                <a:spcPct val="0"/>
              </a:spcBef>
            </a:pPr>
            <a:r>
              <a:rPr lang="en-US" b="true" sz="2200">
                <a:solidFill>
                  <a:srgbClr val="000000"/>
                </a:solidFill>
                <a:latin typeface="Fira Sans Bold"/>
                <a:ea typeface="Fira Sans Bold"/>
                <a:cs typeface="Fira Sans Bold"/>
                <a:sym typeface="Fira Sans Bold"/>
              </a:rPr>
              <a:t>WalletDB</a:t>
            </a:r>
          </a:p>
        </p:txBody>
      </p:sp>
      <p:sp>
        <p:nvSpPr>
          <p:cNvPr name="AutoShape 32" id="32"/>
          <p:cNvSpPr/>
          <p:nvPr/>
        </p:nvSpPr>
        <p:spPr>
          <a:xfrm>
            <a:off x="13195023" y="5641304"/>
            <a:ext cx="0" cy="2212125"/>
          </a:xfrm>
          <a:prstGeom prst="line">
            <a:avLst/>
          </a:prstGeom>
          <a:ln cap="flat" w="38100">
            <a:solidFill>
              <a:srgbClr val="00A181"/>
            </a:solidFill>
            <a:prstDash val="solid"/>
            <a:headEnd type="none" len="sm" w="sm"/>
            <a:tailEnd type="triangle" len="med" w="lg"/>
          </a:ln>
        </p:spPr>
      </p:sp>
      <p:sp>
        <p:nvSpPr>
          <p:cNvPr name="AutoShape 33" id="33"/>
          <p:cNvSpPr/>
          <p:nvPr/>
        </p:nvSpPr>
        <p:spPr>
          <a:xfrm>
            <a:off x="13812090" y="8689168"/>
            <a:ext cx="2320796" cy="0"/>
          </a:xfrm>
          <a:prstGeom prst="line">
            <a:avLst/>
          </a:prstGeom>
          <a:ln cap="flat" w="38100">
            <a:solidFill>
              <a:srgbClr val="00A181"/>
            </a:solidFill>
            <a:prstDash val="solid"/>
            <a:headEnd type="none" len="sm" w="sm"/>
            <a:tailEnd type="triangle" len="med" w="lg"/>
          </a:ln>
        </p:spPr>
      </p:sp>
      <p:sp>
        <p:nvSpPr>
          <p:cNvPr name="TextBox 34" id="34"/>
          <p:cNvSpPr txBox="true"/>
          <p:nvPr/>
        </p:nvSpPr>
        <p:spPr>
          <a:xfrm rot="0">
            <a:off x="11929646" y="9567996"/>
            <a:ext cx="2642375" cy="342900"/>
          </a:xfrm>
          <a:prstGeom prst="rect">
            <a:avLst/>
          </a:prstGeom>
        </p:spPr>
        <p:txBody>
          <a:bodyPr anchor="t" rtlCol="false" tIns="0" lIns="0" bIns="0" rIns="0">
            <a:spAutoFit/>
          </a:bodyPr>
          <a:lstStyle/>
          <a:p>
            <a:pPr algn="l">
              <a:lnSpc>
                <a:spcPts val="2640"/>
              </a:lnSpc>
              <a:spcBef>
                <a:spcPct val="0"/>
              </a:spcBef>
            </a:pPr>
            <a:r>
              <a:rPr lang="en-US" b="true" sz="2200">
                <a:solidFill>
                  <a:srgbClr val="000000"/>
                </a:solidFill>
                <a:latin typeface="Fira Sans Bold"/>
                <a:ea typeface="Fira Sans Bold"/>
                <a:cs typeface="Fira Sans Bold"/>
                <a:sym typeface="Fira Sans Bold"/>
              </a:rPr>
              <a:t>WalletService REST</a:t>
            </a:r>
          </a:p>
        </p:txBody>
      </p:sp>
      <p:sp>
        <p:nvSpPr>
          <p:cNvPr name="TextBox 35" id="35"/>
          <p:cNvSpPr txBox="true"/>
          <p:nvPr/>
        </p:nvSpPr>
        <p:spPr>
          <a:xfrm rot="0">
            <a:off x="9143642" y="6996179"/>
            <a:ext cx="2032332" cy="1143000"/>
          </a:xfrm>
          <a:prstGeom prst="rect">
            <a:avLst/>
          </a:prstGeom>
        </p:spPr>
        <p:txBody>
          <a:bodyPr anchor="t" rtlCol="false" tIns="0" lIns="0" bIns="0" rIns="0">
            <a:spAutoFit/>
          </a:bodyPr>
          <a:lstStyle/>
          <a:p>
            <a:pPr algn="l">
              <a:lnSpc>
                <a:spcPts val="2280"/>
              </a:lnSpc>
              <a:spcBef>
                <a:spcPct val="0"/>
              </a:spcBef>
            </a:pPr>
            <a:r>
              <a:rPr lang="en-US" sz="1900" i="true">
                <a:solidFill>
                  <a:srgbClr val="000000"/>
                </a:solidFill>
                <a:latin typeface="Fira Sans Italics"/>
                <a:ea typeface="Fira Sans Italics"/>
                <a:cs typeface="Fira Sans Italics"/>
                <a:sym typeface="Fira Sans Italics"/>
              </a:rPr>
              <a:t> urlStartsWith /api/publish route to PublishService</a:t>
            </a:r>
          </a:p>
        </p:txBody>
      </p:sp>
      <p:sp>
        <p:nvSpPr>
          <p:cNvPr name="TextBox 36" id="36"/>
          <p:cNvSpPr txBox="true"/>
          <p:nvPr/>
        </p:nvSpPr>
        <p:spPr>
          <a:xfrm rot="0">
            <a:off x="13361082" y="6877116"/>
            <a:ext cx="2032332" cy="857250"/>
          </a:xfrm>
          <a:prstGeom prst="rect">
            <a:avLst/>
          </a:prstGeom>
        </p:spPr>
        <p:txBody>
          <a:bodyPr anchor="t" rtlCol="false" tIns="0" lIns="0" bIns="0" rIns="0">
            <a:spAutoFit/>
          </a:bodyPr>
          <a:lstStyle/>
          <a:p>
            <a:pPr algn="l">
              <a:lnSpc>
                <a:spcPts val="2280"/>
              </a:lnSpc>
              <a:spcBef>
                <a:spcPct val="0"/>
              </a:spcBef>
            </a:pPr>
            <a:r>
              <a:rPr lang="en-US" sz="1900" i="true">
                <a:solidFill>
                  <a:srgbClr val="000000"/>
                </a:solidFill>
                <a:latin typeface="Fira Sans Italics"/>
                <a:ea typeface="Fira Sans Italics"/>
                <a:cs typeface="Fira Sans Italics"/>
                <a:sym typeface="Fira Sans Italics"/>
              </a:rPr>
              <a:t>check wallet availability and then charge</a:t>
            </a:r>
          </a:p>
        </p:txBody>
      </p:sp>
      <p:sp>
        <p:nvSpPr>
          <p:cNvPr name="TextBox 37" id="37"/>
          <p:cNvSpPr txBox="true"/>
          <p:nvPr/>
        </p:nvSpPr>
        <p:spPr>
          <a:xfrm rot="0">
            <a:off x="13250833" y="3843178"/>
            <a:ext cx="2032332" cy="285750"/>
          </a:xfrm>
          <a:prstGeom prst="rect">
            <a:avLst/>
          </a:prstGeom>
        </p:spPr>
        <p:txBody>
          <a:bodyPr anchor="t" rtlCol="false" tIns="0" lIns="0" bIns="0" rIns="0">
            <a:spAutoFit/>
          </a:bodyPr>
          <a:lstStyle/>
          <a:p>
            <a:pPr algn="l">
              <a:lnSpc>
                <a:spcPts val="2280"/>
              </a:lnSpc>
              <a:spcBef>
                <a:spcPct val="0"/>
              </a:spcBef>
            </a:pPr>
            <a:r>
              <a:rPr lang="en-US" sz="1900" i="true">
                <a:solidFill>
                  <a:srgbClr val="000000"/>
                </a:solidFill>
                <a:latin typeface="Fira Sans Italics"/>
                <a:ea typeface="Fira Sans Italics"/>
                <a:cs typeface="Fira Sans Italics"/>
                <a:sym typeface="Fira Sans Italics"/>
              </a:rPr>
              <a:t>createNewAd</a:t>
            </a:r>
          </a:p>
        </p:txBody>
      </p:sp>
      <p:sp>
        <p:nvSpPr>
          <p:cNvPr name="TextBox 38" id="38"/>
          <p:cNvSpPr txBox="true"/>
          <p:nvPr/>
        </p:nvSpPr>
        <p:spPr>
          <a:xfrm rot="0">
            <a:off x="2613433" y="4037951"/>
            <a:ext cx="944409" cy="342900"/>
          </a:xfrm>
          <a:prstGeom prst="rect">
            <a:avLst/>
          </a:prstGeom>
        </p:spPr>
        <p:txBody>
          <a:bodyPr anchor="t" rtlCol="false" tIns="0" lIns="0" bIns="0" rIns="0">
            <a:spAutoFit/>
          </a:bodyPr>
          <a:lstStyle/>
          <a:p>
            <a:pPr algn="l">
              <a:lnSpc>
                <a:spcPts val="2640"/>
              </a:lnSpc>
              <a:spcBef>
                <a:spcPct val="0"/>
              </a:spcBef>
            </a:pPr>
            <a:r>
              <a:rPr lang="en-US" b="true" sz="2200">
                <a:solidFill>
                  <a:srgbClr val="000000"/>
                </a:solidFill>
                <a:latin typeface="Fira Sans Bold"/>
                <a:ea typeface="Fira Sans Bold"/>
                <a:cs typeface="Fira Sans Bold"/>
                <a:sym typeface="Fira Sans Bold"/>
              </a:rPr>
              <a:t>Client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306086" y="4784384"/>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3061137" y="7468788"/>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2780085" y="4005595"/>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10800000">
            <a:off x="300983" y="7795449"/>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AutoShape 10" id="10"/>
          <p:cNvSpPr/>
          <p:nvPr/>
        </p:nvSpPr>
        <p:spPr>
          <a:xfrm>
            <a:off x="7275407" y="3316071"/>
            <a:ext cx="8272402" cy="0"/>
          </a:xfrm>
          <a:prstGeom prst="line">
            <a:avLst/>
          </a:prstGeom>
          <a:ln cap="flat" w="9525">
            <a:solidFill>
              <a:srgbClr val="000000"/>
            </a:solidFill>
            <a:prstDash val="solid"/>
            <a:headEnd type="none" len="sm" w="sm"/>
            <a:tailEnd type="none" len="sm" w="sm"/>
          </a:ln>
        </p:spPr>
      </p:sp>
      <p:sp>
        <p:nvSpPr>
          <p:cNvPr name="Freeform 11" id="11"/>
          <p:cNvSpPr/>
          <p:nvPr/>
        </p:nvSpPr>
        <p:spPr>
          <a:xfrm flipH="false" flipV="false" rot="0">
            <a:off x="7196443" y="3498806"/>
            <a:ext cx="10778837" cy="6438417"/>
          </a:xfrm>
          <a:custGeom>
            <a:avLst/>
            <a:gdLst/>
            <a:ahLst/>
            <a:cxnLst/>
            <a:rect r="r" b="b" t="t" l="l"/>
            <a:pathLst>
              <a:path h="6438417" w="10778837">
                <a:moveTo>
                  <a:pt x="0" y="0"/>
                </a:moveTo>
                <a:lnTo>
                  <a:pt x="10778837" y="0"/>
                </a:lnTo>
                <a:lnTo>
                  <a:pt x="10778837" y="6438417"/>
                </a:lnTo>
                <a:lnTo>
                  <a:pt x="0" y="6438417"/>
                </a:lnTo>
                <a:lnTo>
                  <a:pt x="0" y="0"/>
                </a:lnTo>
                <a:close/>
              </a:path>
            </a:pathLst>
          </a:custGeom>
          <a:blipFill>
            <a:blip r:embed="rId2"/>
            <a:stretch>
              <a:fillRect l="0" t="0" r="0" b="0"/>
            </a:stretch>
          </a:blipFill>
        </p:spPr>
      </p:sp>
      <p:sp>
        <p:nvSpPr>
          <p:cNvPr name="TextBox 12" id="12"/>
          <p:cNvSpPr txBox="true"/>
          <p:nvPr/>
        </p:nvSpPr>
        <p:spPr>
          <a:xfrm rot="0">
            <a:off x="1028700" y="1028700"/>
            <a:ext cx="5512745" cy="2571750"/>
          </a:xfrm>
          <a:prstGeom prst="rect">
            <a:avLst/>
          </a:prstGeom>
        </p:spPr>
        <p:txBody>
          <a:bodyPr anchor="t" rtlCol="false" tIns="0" lIns="0" bIns="0" rIns="0">
            <a:spAutoFit/>
          </a:bodyPr>
          <a:lstStyle/>
          <a:p>
            <a:pPr algn="l">
              <a:lnSpc>
                <a:spcPts val="10199"/>
              </a:lnSpc>
              <a:spcBef>
                <a:spcPct val="0"/>
              </a:spcBef>
            </a:pPr>
            <a:r>
              <a:rPr lang="en-US" b="true" sz="8499" spc="-84">
                <a:solidFill>
                  <a:srgbClr val="000000"/>
                </a:solidFill>
                <a:latin typeface="Fira Sans Medium"/>
                <a:ea typeface="Fira Sans Medium"/>
                <a:cs typeface="Fira Sans Medium"/>
                <a:sym typeface="Fira Sans Medium"/>
              </a:rPr>
              <a:t>Scenario Publish Ad</a:t>
            </a:r>
          </a:p>
        </p:txBody>
      </p:sp>
      <p:grpSp>
        <p:nvGrpSpPr>
          <p:cNvPr name="Group 13" id="13"/>
          <p:cNvGrpSpPr/>
          <p:nvPr/>
        </p:nvGrpSpPr>
        <p:grpSpPr>
          <a:xfrm rot="0">
            <a:off x="7275407" y="616721"/>
            <a:ext cx="10566391" cy="2199287"/>
            <a:chOff x="0" y="0"/>
            <a:chExt cx="14088521" cy="2932383"/>
          </a:xfrm>
        </p:grpSpPr>
        <p:sp>
          <p:nvSpPr>
            <p:cNvPr name="TextBox 14" id="14"/>
            <p:cNvSpPr txBox="true"/>
            <p:nvPr/>
          </p:nvSpPr>
          <p:spPr>
            <a:xfrm rot="0">
              <a:off x="0" y="-9525"/>
              <a:ext cx="14088521" cy="733425"/>
            </a:xfrm>
            <a:prstGeom prst="rect">
              <a:avLst/>
            </a:prstGeom>
          </p:spPr>
          <p:txBody>
            <a:bodyPr anchor="t" rtlCol="false" tIns="0" lIns="0" bIns="0" rIns="0">
              <a:spAutoFit/>
            </a:bodyPr>
            <a:lstStyle/>
            <a:p>
              <a:pPr algn="l">
                <a:lnSpc>
                  <a:spcPts val="4320"/>
                </a:lnSpc>
                <a:spcBef>
                  <a:spcPct val="0"/>
                </a:spcBef>
              </a:pPr>
              <a:r>
                <a:rPr lang="en-US" b="true" sz="3600">
                  <a:solidFill>
                    <a:srgbClr val="000000"/>
                  </a:solidFill>
                  <a:latin typeface="Fira Sans Medium"/>
                  <a:ea typeface="Fira Sans Medium"/>
                  <a:cs typeface="Fira Sans Medium"/>
                  <a:sym typeface="Fira Sans Medium"/>
                </a:rPr>
                <a:t>Client UI</a:t>
              </a:r>
            </a:p>
          </p:txBody>
        </p:sp>
        <p:sp>
          <p:nvSpPr>
            <p:cNvPr name="TextBox 15" id="15"/>
            <p:cNvSpPr txBox="true"/>
            <p:nvPr/>
          </p:nvSpPr>
          <p:spPr>
            <a:xfrm rot="0">
              <a:off x="0" y="1072892"/>
              <a:ext cx="14088521" cy="1859492"/>
            </a:xfrm>
            <a:prstGeom prst="rect">
              <a:avLst/>
            </a:prstGeom>
          </p:spPr>
          <p:txBody>
            <a:bodyPr anchor="t" rtlCol="false" tIns="0" lIns="0" bIns="0" rIns="0">
              <a:spAutoFit/>
            </a:bodyPr>
            <a:lstStyle/>
            <a:p>
              <a:pPr algn="l">
                <a:lnSpc>
                  <a:spcPts val="2800"/>
                </a:lnSpc>
              </a:pPr>
              <a:r>
                <a:rPr lang="en-US" sz="2000">
                  <a:solidFill>
                    <a:srgbClr val="000000"/>
                  </a:solidFill>
                  <a:latin typeface="Fira Sans Light"/>
                  <a:ea typeface="Fira Sans Light"/>
                  <a:cs typeface="Fira Sans Light"/>
                  <a:sym typeface="Fira Sans Light"/>
                </a:rPr>
                <a:t>Through an easy and intuitive UI, powered by Angular and PrimeNG UI, the user enters the necessary informations for the publication request and clicks the Publish button to start the ad publication process.</a:t>
              </a:r>
            </a:p>
            <a:p>
              <a:pPr algn="l">
                <a:lnSpc>
                  <a:spcPts val="2800"/>
                </a:lnSpc>
                <a:spcBef>
                  <a:spcPct val="0"/>
                </a:spcBef>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7275407" y="2811246"/>
            <a:ext cx="8272402" cy="0"/>
          </a:xfrm>
          <a:prstGeom prst="line">
            <a:avLst/>
          </a:prstGeom>
          <a:ln cap="flat" w="9525">
            <a:solidFill>
              <a:srgbClr val="000000"/>
            </a:solidFill>
            <a:prstDash val="solid"/>
            <a:headEnd type="none" len="sm" w="sm"/>
            <a:tailEnd type="none" len="sm" w="sm"/>
          </a:ln>
        </p:spPr>
      </p:sp>
      <p:sp>
        <p:nvSpPr>
          <p:cNvPr name="Freeform 3" id="3"/>
          <p:cNvSpPr/>
          <p:nvPr/>
        </p:nvSpPr>
        <p:spPr>
          <a:xfrm flipH="false" flipV="false" rot="0">
            <a:off x="574716" y="4537182"/>
            <a:ext cx="6014891" cy="3917461"/>
          </a:xfrm>
          <a:custGeom>
            <a:avLst/>
            <a:gdLst/>
            <a:ahLst/>
            <a:cxnLst/>
            <a:rect r="r" b="b" t="t" l="l"/>
            <a:pathLst>
              <a:path h="3917461" w="6014891">
                <a:moveTo>
                  <a:pt x="0" y="0"/>
                </a:moveTo>
                <a:lnTo>
                  <a:pt x="6014891" y="0"/>
                </a:lnTo>
                <a:lnTo>
                  <a:pt x="6014891" y="3917461"/>
                </a:lnTo>
                <a:lnTo>
                  <a:pt x="0" y="3917461"/>
                </a:lnTo>
                <a:lnTo>
                  <a:pt x="0" y="0"/>
                </a:lnTo>
                <a:close/>
              </a:path>
            </a:pathLst>
          </a:custGeom>
          <a:blipFill>
            <a:blip r:embed="rId2"/>
            <a:stretch>
              <a:fillRect l="-252" t="-20" r="-29331" b="0"/>
            </a:stretch>
          </a:blipFill>
        </p:spPr>
      </p:sp>
      <p:sp>
        <p:nvSpPr>
          <p:cNvPr name="Freeform 4" id="4"/>
          <p:cNvSpPr/>
          <p:nvPr/>
        </p:nvSpPr>
        <p:spPr>
          <a:xfrm flipH="false" flipV="false" rot="0">
            <a:off x="7275407" y="3270142"/>
            <a:ext cx="9134795" cy="3533899"/>
          </a:xfrm>
          <a:custGeom>
            <a:avLst/>
            <a:gdLst/>
            <a:ahLst/>
            <a:cxnLst/>
            <a:rect r="r" b="b" t="t" l="l"/>
            <a:pathLst>
              <a:path h="3533899" w="9134795">
                <a:moveTo>
                  <a:pt x="0" y="0"/>
                </a:moveTo>
                <a:lnTo>
                  <a:pt x="9134795" y="0"/>
                </a:lnTo>
                <a:lnTo>
                  <a:pt x="9134795" y="3533899"/>
                </a:lnTo>
                <a:lnTo>
                  <a:pt x="0" y="3533899"/>
                </a:lnTo>
                <a:lnTo>
                  <a:pt x="0" y="0"/>
                </a:lnTo>
                <a:close/>
              </a:path>
            </a:pathLst>
          </a:custGeom>
          <a:blipFill>
            <a:blip r:embed="rId3"/>
            <a:stretch>
              <a:fillRect l="0" t="0" r="0" b="0"/>
            </a:stretch>
          </a:blipFill>
        </p:spPr>
      </p:sp>
      <p:sp>
        <p:nvSpPr>
          <p:cNvPr name="Freeform 5" id="5"/>
          <p:cNvSpPr/>
          <p:nvPr/>
        </p:nvSpPr>
        <p:spPr>
          <a:xfrm flipH="false" flipV="false" rot="0">
            <a:off x="7307389" y="7653885"/>
            <a:ext cx="3588734" cy="2374741"/>
          </a:xfrm>
          <a:custGeom>
            <a:avLst/>
            <a:gdLst/>
            <a:ahLst/>
            <a:cxnLst/>
            <a:rect r="r" b="b" t="t" l="l"/>
            <a:pathLst>
              <a:path h="2374741" w="3588734">
                <a:moveTo>
                  <a:pt x="0" y="0"/>
                </a:moveTo>
                <a:lnTo>
                  <a:pt x="3588734" y="0"/>
                </a:lnTo>
                <a:lnTo>
                  <a:pt x="3588734" y="2374741"/>
                </a:lnTo>
                <a:lnTo>
                  <a:pt x="0" y="2374741"/>
                </a:lnTo>
                <a:lnTo>
                  <a:pt x="0" y="0"/>
                </a:lnTo>
                <a:close/>
              </a:path>
            </a:pathLst>
          </a:custGeom>
          <a:blipFill>
            <a:blip r:embed="rId4"/>
            <a:stretch>
              <a:fillRect l="0" t="0" r="0" b="0"/>
            </a:stretch>
          </a:blipFill>
        </p:spPr>
      </p:sp>
      <p:sp>
        <p:nvSpPr>
          <p:cNvPr name="Freeform 6" id="6"/>
          <p:cNvSpPr/>
          <p:nvPr/>
        </p:nvSpPr>
        <p:spPr>
          <a:xfrm flipH="false" flipV="false" rot="0">
            <a:off x="11581376" y="7653885"/>
            <a:ext cx="5491438" cy="1609986"/>
          </a:xfrm>
          <a:custGeom>
            <a:avLst/>
            <a:gdLst/>
            <a:ahLst/>
            <a:cxnLst/>
            <a:rect r="r" b="b" t="t" l="l"/>
            <a:pathLst>
              <a:path h="1609986" w="5491438">
                <a:moveTo>
                  <a:pt x="0" y="0"/>
                </a:moveTo>
                <a:lnTo>
                  <a:pt x="5491438" y="0"/>
                </a:lnTo>
                <a:lnTo>
                  <a:pt x="5491438" y="1609986"/>
                </a:lnTo>
                <a:lnTo>
                  <a:pt x="0" y="1609986"/>
                </a:lnTo>
                <a:lnTo>
                  <a:pt x="0" y="0"/>
                </a:lnTo>
                <a:close/>
              </a:path>
            </a:pathLst>
          </a:custGeom>
          <a:blipFill>
            <a:blip r:embed="rId5"/>
            <a:stretch>
              <a:fillRect l="0" t="0" r="-7607" b="0"/>
            </a:stretch>
          </a:blipFill>
        </p:spPr>
      </p:sp>
      <p:sp>
        <p:nvSpPr>
          <p:cNvPr name="TextBox 7" id="7"/>
          <p:cNvSpPr txBox="true"/>
          <p:nvPr/>
        </p:nvSpPr>
        <p:spPr>
          <a:xfrm rot="0">
            <a:off x="1028700" y="1028700"/>
            <a:ext cx="5512745" cy="2571750"/>
          </a:xfrm>
          <a:prstGeom prst="rect">
            <a:avLst/>
          </a:prstGeom>
        </p:spPr>
        <p:txBody>
          <a:bodyPr anchor="t" rtlCol="false" tIns="0" lIns="0" bIns="0" rIns="0">
            <a:spAutoFit/>
          </a:bodyPr>
          <a:lstStyle/>
          <a:p>
            <a:pPr algn="l">
              <a:lnSpc>
                <a:spcPts val="10199"/>
              </a:lnSpc>
              <a:spcBef>
                <a:spcPct val="0"/>
              </a:spcBef>
            </a:pPr>
            <a:r>
              <a:rPr lang="en-US" b="true" sz="8499" spc="-84">
                <a:solidFill>
                  <a:srgbClr val="000000"/>
                </a:solidFill>
                <a:latin typeface="Fira Sans Medium"/>
                <a:ea typeface="Fira Sans Medium"/>
                <a:cs typeface="Fira Sans Medium"/>
                <a:sym typeface="Fira Sans Medium"/>
              </a:rPr>
              <a:t>Scenario Publish Ad</a:t>
            </a:r>
          </a:p>
        </p:txBody>
      </p:sp>
      <p:sp>
        <p:nvSpPr>
          <p:cNvPr name="TextBox 8" id="8"/>
          <p:cNvSpPr txBox="true"/>
          <p:nvPr/>
        </p:nvSpPr>
        <p:spPr>
          <a:xfrm rot="0">
            <a:off x="7275407" y="607196"/>
            <a:ext cx="8272402" cy="552450"/>
          </a:xfrm>
          <a:prstGeom prst="rect">
            <a:avLst/>
          </a:prstGeom>
        </p:spPr>
        <p:txBody>
          <a:bodyPr anchor="t" rtlCol="false" tIns="0" lIns="0" bIns="0" rIns="0">
            <a:spAutoFit/>
          </a:bodyPr>
          <a:lstStyle/>
          <a:p>
            <a:pPr algn="l">
              <a:lnSpc>
                <a:spcPts val="4320"/>
              </a:lnSpc>
              <a:spcBef>
                <a:spcPct val="0"/>
              </a:spcBef>
            </a:pPr>
            <a:r>
              <a:rPr lang="en-US" b="true" sz="3600">
                <a:solidFill>
                  <a:srgbClr val="000000"/>
                </a:solidFill>
                <a:latin typeface="Fira Sans Medium"/>
                <a:ea typeface="Fira Sans Medium"/>
                <a:cs typeface="Fira Sans Medium"/>
                <a:sym typeface="Fira Sans Medium"/>
              </a:rPr>
              <a:t>Client implementation</a:t>
            </a:r>
          </a:p>
        </p:txBody>
      </p:sp>
      <p:sp>
        <p:nvSpPr>
          <p:cNvPr name="TextBox 9" id="9"/>
          <p:cNvSpPr txBox="true"/>
          <p:nvPr/>
        </p:nvSpPr>
        <p:spPr>
          <a:xfrm rot="0">
            <a:off x="7275407" y="1409484"/>
            <a:ext cx="8272402" cy="1406525"/>
          </a:xfrm>
          <a:prstGeom prst="rect">
            <a:avLst/>
          </a:prstGeom>
        </p:spPr>
        <p:txBody>
          <a:bodyPr anchor="t" rtlCol="false" tIns="0" lIns="0" bIns="0" rIns="0">
            <a:spAutoFit/>
          </a:bodyPr>
          <a:lstStyle/>
          <a:p>
            <a:pPr algn="l">
              <a:lnSpc>
                <a:spcPts val="2800"/>
              </a:lnSpc>
            </a:pPr>
            <a:r>
              <a:rPr lang="en-US" sz="2000">
                <a:solidFill>
                  <a:srgbClr val="000000"/>
                </a:solidFill>
                <a:latin typeface="Fira Sans Light"/>
                <a:ea typeface="Fira Sans Light"/>
                <a:cs typeface="Fira Sans Light"/>
                <a:sym typeface="Fira Sans Light"/>
              </a:rPr>
              <a:t>Through an easy and intuitive UI, the user enters the necessary information for the publication request and clicks the Publish button to start the ad publication process.</a:t>
            </a:r>
          </a:p>
          <a:p>
            <a:pPr algn="l">
              <a:lnSpc>
                <a:spcPts val="2800"/>
              </a:lnSpc>
              <a:spcBef>
                <a:spcPct val="0"/>
              </a:spcBef>
            </a:pPr>
          </a:p>
        </p:txBody>
      </p:sp>
      <p:sp>
        <p:nvSpPr>
          <p:cNvPr name="TextBox 10" id="10"/>
          <p:cNvSpPr txBox="true"/>
          <p:nvPr/>
        </p:nvSpPr>
        <p:spPr>
          <a:xfrm rot="0">
            <a:off x="574716" y="4175232"/>
            <a:ext cx="5653792" cy="361950"/>
          </a:xfrm>
          <a:prstGeom prst="rect">
            <a:avLst/>
          </a:prstGeom>
        </p:spPr>
        <p:txBody>
          <a:bodyPr anchor="t" rtlCol="false" tIns="0" lIns="0" bIns="0" rIns="0">
            <a:spAutoFit/>
          </a:bodyPr>
          <a:lstStyle/>
          <a:p>
            <a:pPr algn="l">
              <a:lnSpc>
                <a:spcPts val="2879"/>
              </a:lnSpc>
              <a:spcBef>
                <a:spcPct val="0"/>
              </a:spcBef>
            </a:pPr>
            <a:r>
              <a:rPr lang="en-US" b="true" sz="2400">
                <a:solidFill>
                  <a:srgbClr val="000000"/>
                </a:solidFill>
                <a:latin typeface="Fira Sans Medium"/>
                <a:ea typeface="Fira Sans Medium"/>
                <a:cs typeface="Fira Sans Medium"/>
                <a:sym typeface="Fira Sans Medium"/>
              </a:rPr>
              <a:t>1 - component button handler</a:t>
            </a:r>
          </a:p>
        </p:txBody>
      </p:sp>
      <p:sp>
        <p:nvSpPr>
          <p:cNvPr name="TextBox 11" id="11"/>
          <p:cNvSpPr txBox="true"/>
          <p:nvPr/>
        </p:nvSpPr>
        <p:spPr>
          <a:xfrm rot="0">
            <a:off x="7275407" y="2816008"/>
            <a:ext cx="5653792" cy="361950"/>
          </a:xfrm>
          <a:prstGeom prst="rect">
            <a:avLst/>
          </a:prstGeom>
        </p:spPr>
        <p:txBody>
          <a:bodyPr anchor="t" rtlCol="false" tIns="0" lIns="0" bIns="0" rIns="0">
            <a:spAutoFit/>
          </a:bodyPr>
          <a:lstStyle/>
          <a:p>
            <a:pPr algn="l">
              <a:lnSpc>
                <a:spcPts val="2879"/>
              </a:lnSpc>
              <a:spcBef>
                <a:spcPct val="0"/>
              </a:spcBef>
            </a:pPr>
            <a:r>
              <a:rPr lang="en-US" b="true" sz="2400">
                <a:solidFill>
                  <a:srgbClr val="000000"/>
                </a:solidFill>
                <a:latin typeface="Fira Sans Medium"/>
                <a:ea typeface="Fira Sans Medium"/>
                <a:cs typeface="Fira Sans Medium"/>
                <a:sym typeface="Fira Sans Medium"/>
              </a:rPr>
              <a:t>2 - service method</a:t>
            </a:r>
          </a:p>
        </p:txBody>
      </p:sp>
      <p:sp>
        <p:nvSpPr>
          <p:cNvPr name="TextBox 12" id="12"/>
          <p:cNvSpPr txBox="true"/>
          <p:nvPr/>
        </p:nvSpPr>
        <p:spPr>
          <a:xfrm rot="0">
            <a:off x="7307389" y="7258174"/>
            <a:ext cx="3835914" cy="361950"/>
          </a:xfrm>
          <a:prstGeom prst="rect">
            <a:avLst/>
          </a:prstGeom>
        </p:spPr>
        <p:txBody>
          <a:bodyPr anchor="t" rtlCol="false" tIns="0" lIns="0" bIns="0" rIns="0">
            <a:spAutoFit/>
          </a:bodyPr>
          <a:lstStyle/>
          <a:p>
            <a:pPr algn="l">
              <a:lnSpc>
                <a:spcPts val="2879"/>
              </a:lnSpc>
              <a:spcBef>
                <a:spcPct val="0"/>
              </a:spcBef>
            </a:pPr>
            <a:r>
              <a:rPr lang="en-US" b="true" sz="2400">
                <a:solidFill>
                  <a:srgbClr val="000000"/>
                </a:solidFill>
                <a:latin typeface="Fira Sans Medium"/>
                <a:ea typeface="Fira Sans Medium"/>
                <a:cs typeface="Fira Sans Medium"/>
                <a:sym typeface="Fira Sans Medium"/>
              </a:rPr>
              <a:t>3 - method request object</a:t>
            </a:r>
          </a:p>
        </p:txBody>
      </p:sp>
      <p:sp>
        <p:nvSpPr>
          <p:cNvPr name="TextBox 13" id="13"/>
          <p:cNvSpPr txBox="true"/>
          <p:nvPr/>
        </p:nvSpPr>
        <p:spPr>
          <a:xfrm rot="0">
            <a:off x="11581376" y="7258174"/>
            <a:ext cx="3835914" cy="361950"/>
          </a:xfrm>
          <a:prstGeom prst="rect">
            <a:avLst/>
          </a:prstGeom>
        </p:spPr>
        <p:txBody>
          <a:bodyPr anchor="t" rtlCol="false" tIns="0" lIns="0" bIns="0" rIns="0">
            <a:spAutoFit/>
          </a:bodyPr>
          <a:lstStyle/>
          <a:p>
            <a:pPr algn="l">
              <a:lnSpc>
                <a:spcPts val="2879"/>
              </a:lnSpc>
              <a:spcBef>
                <a:spcPct val="0"/>
              </a:spcBef>
            </a:pPr>
            <a:r>
              <a:rPr lang="en-US" b="true" sz="2400">
                <a:solidFill>
                  <a:srgbClr val="000000"/>
                </a:solidFill>
                <a:latin typeface="Fira Sans Medium"/>
                <a:ea typeface="Fira Sans Medium"/>
                <a:cs typeface="Fira Sans Medium"/>
                <a:sym typeface="Fira Sans Medium"/>
              </a:rPr>
              <a:t>4 - method response object</a:t>
            </a:r>
          </a:p>
        </p:txBody>
      </p:sp>
      <p:sp>
        <p:nvSpPr>
          <p:cNvPr name="TextBox 14" id="14"/>
          <p:cNvSpPr txBox="true"/>
          <p:nvPr/>
        </p:nvSpPr>
        <p:spPr>
          <a:xfrm rot="0">
            <a:off x="7275407" y="6794516"/>
            <a:ext cx="9134795" cy="342900"/>
          </a:xfrm>
          <a:prstGeom prst="rect">
            <a:avLst/>
          </a:prstGeom>
        </p:spPr>
        <p:txBody>
          <a:bodyPr anchor="t" rtlCol="false" tIns="0" lIns="0" bIns="0" rIns="0">
            <a:spAutoFit/>
          </a:bodyPr>
          <a:lstStyle/>
          <a:p>
            <a:pPr algn="l">
              <a:lnSpc>
                <a:spcPts val="2640"/>
              </a:lnSpc>
              <a:spcBef>
                <a:spcPct val="0"/>
              </a:spcBef>
            </a:pPr>
            <a:r>
              <a:rPr lang="en-US" sz="2200" i="true">
                <a:solidFill>
                  <a:srgbClr val="000000"/>
                </a:solidFill>
                <a:latin typeface="Fira Sans Italics"/>
                <a:ea typeface="Fira Sans Italics"/>
                <a:cs typeface="Fira Sans Italics"/>
                <a:sym typeface="Fira Sans Italics"/>
              </a:rPr>
              <a:t>url called: http://localhost/api/publish/ad with http method POST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7275407" y="1164408"/>
            <a:ext cx="8272402" cy="0"/>
          </a:xfrm>
          <a:prstGeom prst="line">
            <a:avLst/>
          </a:prstGeom>
          <a:ln cap="flat" w="9525">
            <a:solidFill>
              <a:srgbClr val="000000"/>
            </a:solidFill>
            <a:prstDash val="solid"/>
            <a:headEnd type="none" len="sm" w="sm"/>
            <a:tailEnd type="none" len="sm" w="sm"/>
          </a:ln>
        </p:spPr>
      </p:sp>
      <p:sp>
        <p:nvSpPr>
          <p:cNvPr name="Freeform 3" id="3"/>
          <p:cNvSpPr/>
          <p:nvPr/>
        </p:nvSpPr>
        <p:spPr>
          <a:xfrm flipH="false" flipV="false" rot="0">
            <a:off x="1028700" y="4898518"/>
            <a:ext cx="6443472" cy="1804532"/>
          </a:xfrm>
          <a:custGeom>
            <a:avLst/>
            <a:gdLst/>
            <a:ahLst/>
            <a:cxnLst/>
            <a:rect r="r" b="b" t="t" l="l"/>
            <a:pathLst>
              <a:path h="1804532" w="6443472">
                <a:moveTo>
                  <a:pt x="0" y="0"/>
                </a:moveTo>
                <a:lnTo>
                  <a:pt x="6443472" y="0"/>
                </a:lnTo>
                <a:lnTo>
                  <a:pt x="6443472" y="1804532"/>
                </a:lnTo>
                <a:lnTo>
                  <a:pt x="0" y="1804532"/>
                </a:lnTo>
                <a:lnTo>
                  <a:pt x="0" y="0"/>
                </a:lnTo>
                <a:close/>
              </a:path>
            </a:pathLst>
          </a:custGeom>
          <a:blipFill>
            <a:blip r:embed="rId2"/>
            <a:stretch>
              <a:fillRect l="0" t="0" r="0" b="-10793"/>
            </a:stretch>
          </a:blipFill>
        </p:spPr>
      </p:sp>
      <p:sp>
        <p:nvSpPr>
          <p:cNvPr name="Freeform 4" id="4"/>
          <p:cNvSpPr/>
          <p:nvPr/>
        </p:nvSpPr>
        <p:spPr>
          <a:xfrm flipH="false" flipV="false" rot="0">
            <a:off x="8062395" y="3450600"/>
            <a:ext cx="4327025" cy="3385799"/>
          </a:xfrm>
          <a:custGeom>
            <a:avLst/>
            <a:gdLst/>
            <a:ahLst/>
            <a:cxnLst/>
            <a:rect r="r" b="b" t="t" l="l"/>
            <a:pathLst>
              <a:path h="3385799" w="4327025">
                <a:moveTo>
                  <a:pt x="0" y="0"/>
                </a:moveTo>
                <a:lnTo>
                  <a:pt x="4327025" y="0"/>
                </a:lnTo>
                <a:lnTo>
                  <a:pt x="4327025" y="3385800"/>
                </a:lnTo>
                <a:lnTo>
                  <a:pt x="0" y="3385800"/>
                </a:lnTo>
                <a:lnTo>
                  <a:pt x="0" y="0"/>
                </a:lnTo>
                <a:close/>
              </a:path>
            </a:pathLst>
          </a:custGeom>
          <a:blipFill>
            <a:blip r:embed="rId3"/>
            <a:stretch>
              <a:fillRect l="0" t="0" r="0" b="0"/>
            </a:stretch>
          </a:blipFill>
        </p:spPr>
      </p:sp>
      <p:sp>
        <p:nvSpPr>
          <p:cNvPr name="Freeform 5" id="5"/>
          <p:cNvSpPr/>
          <p:nvPr/>
        </p:nvSpPr>
        <p:spPr>
          <a:xfrm flipH="false" flipV="false" rot="0">
            <a:off x="8062395" y="8006291"/>
            <a:ext cx="7125095" cy="2120189"/>
          </a:xfrm>
          <a:custGeom>
            <a:avLst/>
            <a:gdLst/>
            <a:ahLst/>
            <a:cxnLst/>
            <a:rect r="r" b="b" t="t" l="l"/>
            <a:pathLst>
              <a:path h="2120189" w="7125095">
                <a:moveTo>
                  <a:pt x="0" y="0"/>
                </a:moveTo>
                <a:lnTo>
                  <a:pt x="7125095" y="0"/>
                </a:lnTo>
                <a:lnTo>
                  <a:pt x="7125095" y="2120189"/>
                </a:lnTo>
                <a:lnTo>
                  <a:pt x="0" y="2120189"/>
                </a:lnTo>
                <a:lnTo>
                  <a:pt x="0" y="0"/>
                </a:lnTo>
                <a:close/>
              </a:path>
            </a:pathLst>
          </a:custGeom>
          <a:blipFill>
            <a:blip r:embed="rId4"/>
            <a:stretch>
              <a:fillRect l="0" t="0" r="0" b="0"/>
            </a:stretch>
          </a:blipFill>
        </p:spPr>
      </p:sp>
      <p:sp>
        <p:nvSpPr>
          <p:cNvPr name="TextBox 6" id="6"/>
          <p:cNvSpPr txBox="true"/>
          <p:nvPr/>
        </p:nvSpPr>
        <p:spPr>
          <a:xfrm rot="0">
            <a:off x="1028700" y="878850"/>
            <a:ext cx="5512745" cy="2571750"/>
          </a:xfrm>
          <a:prstGeom prst="rect">
            <a:avLst/>
          </a:prstGeom>
        </p:spPr>
        <p:txBody>
          <a:bodyPr anchor="t" rtlCol="false" tIns="0" lIns="0" bIns="0" rIns="0">
            <a:spAutoFit/>
          </a:bodyPr>
          <a:lstStyle/>
          <a:p>
            <a:pPr algn="l">
              <a:lnSpc>
                <a:spcPts val="10199"/>
              </a:lnSpc>
              <a:spcBef>
                <a:spcPct val="0"/>
              </a:spcBef>
            </a:pPr>
            <a:r>
              <a:rPr lang="en-US" b="true" sz="8499" spc="-84">
                <a:solidFill>
                  <a:srgbClr val="000000"/>
                </a:solidFill>
                <a:latin typeface="Fira Sans Medium"/>
                <a:ea typeface="Fira Sans Medium"/>
                <a:cs typeface="Fira Sans Medium"/>
                <a:sym typeface="Fira Sans Medium"/>
              </a:rPr>
              <a:t>Scenario Publish Ad</a:t>
            </a:r>
          </a:p>
        </p:txBody>
      </p:sp>
      <p:sp>
        <p:nvSpPr>
          <p:cNvPr name="TextBox 7" id="7"/>
          <p:cNvSpPr txBox="true"/>
          <p:nvPr/>
        </p:nvSpPr>
        <p:spPr>
          <a:xfrm rot="0">
            <a:off x="7275407" y="607196"/>
            <a:ext cx="9830583" cy="552450"/>
          </a:xfrm>
          <a:prstGeom prst="rect">
            <a:avLst/>
          </a:prstGeom>
        </p:spPr>
        <p:txBody>
          <a:bodyPr anchor="t" rtlCol="false" tIns="0" lIns="0" bIns="0" rIns="0">
            <a:spAutoFit/>
          </a:bodyPr>
          <a:lstStyle/>
          <a:p>
            <a:pPr algn="l">
              <a:lnSpc>
                <a:spcPts val="4320"/>
              </a:lnSpc>
              <a:spcBef>
                <a:spcPct val="0"/>
              </a:spcBef>
            </a:pPr>
            <a:r>
              <a:rPr lang="en-US" b="true" sz="3600">
                <a:solidFill>
                  <a:srgbClr val="000000"/>
                </a:solidFill>
                <a:latin typeface="Fira Sans Medium"/>
                <a:ea typeface="Fira Sans Medium"/>
                <a:cs typeface="Fira Sans Medium"/>
                <a:sym typeface="Fira Sans Medium"/>
              </a:rPr>
              <a:t>PublishService REST Prosumer configuration</a:t>
            </a:r>
          </a:p>
        </p:txBody>
      </p:sp>
      <p:sp>
        <p:nvSpPr>
          <p:cNvPr name="TextBox 8" id="8"/>
          <p:cNvSpPr txBox="true"/>
          <p:nvPr/>
        </p:nvSpPr>
        <p:spPr>
          <a:xfrm rot="0">
            <a:off x="7275407" y="1116783"/>
            <a:ext cx="9983893" cy="1758950"/>
          </a:xfrm>
          <a:prstGeom prst="rect">
            <a:avLst/>
          </a:prstGeom>
        </p:spPr>
        <p:txBody>
          <a:bodyPr anchor="t" rtlCol="false" tIns="0" lIns="0" bIns="0" rIns="0">
            <a:spAutoFit/>
          </a:bodyPr>
          <a:lstStyle/>
          <a:p>
            <a:pPr algn="l">
              <a:lnSpc>
                <a:spcPts val="2800"/>
              </a:lnSpc>
            </a:pPr>
            <a:r>
              <a:rPr lang="en-US" sz="2000">
                <a:solidFill>
                  <a:srgbClr val="000000"/>
                </a:solidFill>
                <a:latin typeface="Fira Sans Light"/>
                <a:ea typeface="Fira Sans Light"/>
                <a:cs typeface="Fira Sans Light"/>
                <a:sym typeface="Fira Sans Light"/>
              </a:rPr>
              <a:t>The REST Prosumer runs in a Docker container based on Spring Boot, integrated with Apache CXF JAX-RS. It is documented with OpenAPI and Swagger. With the help of AdsService and WalletService, it asynchronously generates a response to the PublishAd request.</a:t>
            </a:r>
          </a:p>
          <a:p>
            <a:pPr algn="l">
              <a:lnSpc>
                <a:spcPts val="2800"/>
              </a:lnSpc>
              <a:spcBef>
                <a:spcPct val="0"/>
              </a:spcBef>
            </a:pPr>
          </a:p>
        </p:txBody>
      </p:sp>
      <p:sp>
        <p:nvSpPr>
          <p:cNvPr name="TextBox 9" id="9"/>
          <p:cNvSpPr txBox="true"/>
          <p:nvPr/>
        </p:nvSpPr>
        <p:spPr>
          <a:xfrm rot="0">
            <a:off x="1028700" y="3514725"/>
            <a:ext cx="6443472" cy="1628775"/>
          </a:xfrm>
          <a:prstGeom prst="rect">
            <a:avLst/>
          </a:prstGeom>
        </p:spPr>
        <p:txBody>
          <a:bodyPr anchor="t" rtlCol="false" tIns="0" lIns="0" bIns="0" rIns="0">
            <a:spAutoFit/>
          </a:bodyPr>
          <a:lstStyle/>
          <a:p>
            <a:pPr algn="l">
              <a:lnSpc>
                <a:spcPts val="2520"/>
              </a:lnSpc>
            </a:pPr>
            <a:r>
              <a:rPr lang="en-US" sz="2100" b="true">
                <a:solidFill>
                  <a:srgbClr val="000000"/>
                </a:solidFill>
                <a:latin typeface="Fira Sans Medium"/>
                <a:ea typeface="Fira Sans Medium"/>
                <a:cs typeface="Fira Sans Medium"/>
                <a:sym typeface="Fira Sans Medium"/>
              </a:rPr>
              <a:t>1 - pom.xml </a:t>
            </a:r>
            <a:r>
              <a:rPr lang="en-US" sz="2100">
                <a:solidFill>
                  <a:srgbClr val="000000"/>
                </a:solidFill>
                <a:latin typeface="Fira Sans"/>
                <a:ea typeface="Fira Sans"/>
                <a:cs typeface="Fira Sans"/>
                <a:sym typeface="Fira Sans"/>
              </a:rPr>
              <a:t>cxf-spring-boot-starter-jaxrs: Configures and runs Apache CXF in a Spring application, integrating the necessary dependencies for running Apache CXF in REST mode (JAX-RS).</a:t>
            </a:r>
          </a:p>
          <a:p>
            <a:pPr algn="l">
              <a:lnSpc>
                <a:spcPts val="2879"/>
              </a:lnSpc>
              <a:spcBef>
                <a:spcPct val="0"/>
              </a:spcBef>
            </a:pPr>
          </a:p>
        </p:txBody>
      </p:sp>
      <p:sp>
        <p:nvSpPr>
          <p:cNvPr name="TextBox 10" id="10"/>
          <p:cNvSpPr txBox="true"/>
          <p:nvPr/>
        </p:nvSpPr>
        <p:spPr>
          <a:xfrm rot="0">
            <a:off x="8062395" y="2640975"/>
            <a:ext cx="4327025" cy="638175"/>
          </a:xfrm>
          <a:prstGeom prst="rect">
            <a:avLst/>
          </a:prstGeom>
        </p:spPr>
        <p:txBody>
          <a:bodyPr anchor="t" rtlCol="false" tIns="0" lIns="0" bIns="0" rIns="0">
            <a:spAutoFit/>
          </a:bodyPr>
          <a:lstStyle/>
          <a:p>
            <a:pPr algn="l">
              <a:lnSpc>
                <a:spcPts val="2520"/>
              </a:lnSpc>
              <a:spcBef>
                <a:spcPct val="0"/>
              </a:spcBef>
            </a:pPr>
            <a:r>
              <a:rPr lang="en-US" b="true" sz="2100">
                <a:solidFill>
                  <a:srgbClr val="000000"/>
                </a:solidFill>
                <a:latin typeface="Fira Sans Medium"/>
                <a:ea typeface="Fira Sans Medium"/>
                <a:cs typeface="Fira Sans Medium"/>
                <a:sym typeface="Fira Sans Medium"/>
              </a:rPr>
              <a:t>2 - ApacheCXF configuration </a:t>
            </a:r>
            <a:r>
              <a:rPr lang="en-US" sz="2100">
                <a:solidFill>
                  <a:srgbClr val="000000"/>
                </a:solidFill>
                <a:latin typeface="Fira Sans"/>
                <a:ea typeface="Fira Sans"/>
                <a:cs typeface="Fira Sans"/>
                <a:sym typeface="Fira Sans"/>
              </a:rPr>
              <a:t>via @configuration Spring annotation </a:t>
            </a:r>
          </a:p>
        </p:txBody>
      </p:sp>
      <p:sp>
        <p:nvSpPr>
          <p:cNvPr name="TextBox 11" id="11"/>
          <p:cNvSpPr txBox="true"/>
          <p:nvPr/>
        </p:nvSpPr>
        <p:spPr>
          <a:xfrm rot="0">
            <a:off x="8062395" y="7001404"/>
            <a:ext cx="7335180" cy="923925"/>
          </a:xfrm>
          <a:prstGeom prst="rect">
            <a:avLst/>
          </a:prstGeom>
        </p:spPr>
        <p:txBody>
          <a:bodyPr anchor="t" rtlCol="false" tIns="0" lIns="0" bIns="0" rIns="0">
            <a:spAutoFit/>
          </a:bodyPr>
          <a:lstStyle/>
          <a:p>
            <a:pPr algn="l">
              <a:lnSpc>
                <a:spcPts val="2400"/>
              </a:lnSpc>
              <a:spcBef>
                <a:spcPct val="0"/>
              </a:spcBef>
            </a:pPr>
            <a:r>
              <a:rPr lang="en-US" b="true" sz="2000">
                <a:solidFill>
                  <a:srgbClr val="000000"/>
                </a:solidFill>
                <a:latin typeface="Fira Sans Medium"/>
                <a:ea typeface="Fira Sans Medium"/>
                <a:cs typeface="Fira Sans Medium"/>
                <a:sym typeface="Fira Sans Medium"/>
              </a:rPr>
              <a:t>3 - application.yml </a:t>
            </a:r>
            <a:r>
              <a:rPr lang="en-US" sz="2000">
                <a:solidFill>
                  <a:srgbClr val="000000"/>
                </a:solidFill>
                <a:latin typeface="Fira Sans"/>
                <a:ea typeface="Fira Sans"/>
                <a:cs typeface="Fira Sans"/>
                <a:sym typeface="Fira Sans"/>
              </a:rPr>
              <a:t>To create a REST application, you can use Spring's component-scan to find all the classes needed by Apache CXF and Spring to properly configure the service.</a:t>
            </a:r>
          </a:p>
        </p:txBody>
      </p:sp>
      <p:grpSp>
        <p:nvGrpSpPr>
          <p:cNvPr name="Group 12" id="12"/>
          <p:cNvGrpSpPr/>
          <p:nvPr/>
        </p:nvGrpSpPr>
        <p:grpSpPr>
          <a:xfrm rot="0">
            <a:off x="-1056661" y="7068474"/>
            <a:ext cx="8528833" cy="3386223"/>
            <a:chOff x="0" y="0"/>
            <a:chExt cx="7895108" cy="3134614"/>
          </a:xfrm>
        </p:grpSpPr>
        <p:sp>
          <p:nvSpPr>
            <p:cNvPr name="Freeform 13" id="13"/>
            <p:cNvSpPr/>
            <p:nvPr/>
          </p:nvSpPr>
          <p:spPr>
            <a:xfrm flipH="false" flipV="false" rot="0">
              <a:off x="0" y="0"/>
              <a:ext cx="7895108" cy="3134614"/>
            </a:xfrm>
            <a:custGeom>
              <a:avLst/>
              <a:gdLst/>
              <a:ahLst/>
              <a:cxnLst/>
              <a:rect r="r" b="b" t="t" l="l"/>
              <a:pathLst>
                <a:path h="3134614" w="7895108">
                  <a:moveTo>
                    <a:pt x="7895108" y="1567307"/>
                  </a:moveTo>
                  <a:lnTo>
                    <a:pt x="6990233" y="3134614"/>
                  </a:lnTo>
                  <a:lnTo>
                    <a:pt x="904875" y="3134614"/>
                  </a:lnTo>
                  <a:lnTo>
                    <a:pt x="0" y="1567307"/>
                  </a:lnTo>
                  <a:lnTo>
                    <a:pt x="904875" y="0"/>
                  </a:lnTo>
                  <a:lnTo>
                    <a:pt x="6990106" y="0"/>
                  </a:lnTo>
                  <a:lnTo>
                    <a:pt x="7895108" y="1567307"/>
                  </a:lnTo>
                  <a:close/>
                </a:path>
              </a:pathLst>
            </a:custGeom>
            <a:solidFill>
              <a:srgbClr val="00A181"/>
            </a:solidFill>
          </p:spPr>
        </p:sp>
      </p:grpSp>
      <p:grpSp>
        <p:nvGrpSpPr>
          <p:cNvPr name="Group 14" id="14"/>
          <p:cNvGrpSpPr/>
          <p:nvPr/>
        </p:nvGrpSpPr>
        <p:grpSpPr>
          <a:xfrm rot="-10800000">
            <a:off x="15975032" y="3689086"/>
            <a:ext cx="3480308" cy="3013963"/>
            <a:chOff x="0" y="0"/>
            <a:chExt cx="3619627" cy="3134614"/>
          </a:xfrm>
        </p:grpSpPr>
        <p:sp>
          <p:nvSpPr>
            <p:cNvPr name="Freeform 15" id="1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7275407" y="1164408"/>
            <a:ext cx="8272402" cy="0"/>
          </a:xfrm>
          <a:prstGeom prst="line">
            <a:avLst/>
          </a:prstGeom>
          <a:ln cap="flat" w="9525">
            <a:solidFill>
              <a:srgbClr val="000000"/>
            </a:solidFill>
            <a:prstDash val="solid"/>
            <a:headEnd type="none" len="sm" w="sm"/>
            <a:tailEnd type="none" len="sm" w="sm"/>
          </a:ln>
        </p:spPr>
      </p:sp>
      <p:grpSp>
        <p:nvGrpSpPr>
          <p:cNvPr name="Group 3" id="3"/>
          <p:cNvGrpSpPr/>
          <p:nvPr/>
        </p:nvGrpSpPr>
        <p:grpSpPr>
          <a:xfrm rot="5400000">
            <a:off x="-3413515" y="9501868"/>
            <a:ext cx="8528833" cy="3386223"/>
            <a:chOff x="0" y="0"/>
            <a:chExt cx="7895108" cy="3134614"/>
          </a:xfrm>
        </p:grpSpPr>
        <p:sp>
          <p:nvSpPr>
            <p:cNvPr name="Freeform 4" id="4"/>
            <p:cNvSpPr/>
            <p:nvPr/>
          </p:nvSpPr>
          <p:spPr>
            <a:xfrm flipH="false" flipV="false" rot="0">
              <a:off x="0" y="0"/>
              <a:ext cx="7895108" cy="3134614"/>
            </a:xfrm>
            <a:custGeom>
              <a:avLst/>
              <a:gdLst/>
              <a:ahLst/>
              <a:cxnLst/>
              <a:rect r="r" b="b" t="t" l="l"/>
              <a:pathLst>
                <a:path h="3134614" w="7895108">
                  <a:moveTo>
                    <a:pt x="7895108" y="1567307"/>
                  </a:moveTo>
                  <a:lnTo>
                    <a:pt x="6990233" y="3134614"/>
                  </a:lnTo>
                  <a:lnTo>
                    <a:pt x="904875" y="3134614"/>
                  </a:lnTo>
                  <a:lnTo>
                    <a:pt x="0" y="1567307"/>
                  </a:lnTo>
                  <a:lnTo>
                    <a:pt x="904875" y="0"/>
                  </a:lnTo>
                  <a:lnTo>
                    <a:pt x="6990106" y="0"/>
                  </a:lnTo>
                  <a:lnTo>
                    <a:pt x="7895108" y="1567307"/>
                  </a:lnTo>
                  <a:close/>
                </a:path>
              </a:pathLst>
            </a:custGeom>
            <a:solidFill>
              <a:srgbClr val="00A181"/>
            </a:solidFill>
          </p:spPr>
        </p:sp>
      </p:grpSp>
      <p:sp>
        <p:nvSpPr>
          <p:cNvPr name="Freeform 5" id="5"/>
          <p:cNvSpPr/>
          <p:nvPr/>
        </p:nvSpPr>
        <p:spPr>
          <a:xfrm flipH="false" flipV="false" rot="0">
            <a:off x="1028700" y="4498575"/>
            <a:ext cx="5986947" cy="3307552"/>
          </a:xfrm>
          <a:custGeom>
            <a:avLst/>
            <a:gdLst/>
            <a:ahLst/>
            <a:cxnLst/>
            <a:rect r="r" b="b" t="t" l="l"/>
            <a:pathLst>
              <a:path h="3307552" w="5986947">
                <a:moveTo>
                  <a:pt x="0" y="0"/>
                </a:moveTo>
                <a:lnTo>
                  <a:pt x="5986947" y="0"/>
                </a:lnTo>
                <a:lnTo>
                  <a:pt x="5986947" y="3307552"/>
                </a:lnTo>
                <a:lnTo>
                  <a:pt x="0" y="3307552"/>
                </a:lnTo>
                <a:lnTo>
                  <a:pt x="0" y="0"/>
                </a:lnTo>
                <a:close/>
              </a:path>
            </a:pathLst>
          </a:custGeom>
          <a:blipFill>
            <a:blip r:embed="rId2"/>
            <a:stretch>
              <a:fillRect l="0" t="0" r="0" b="0"/>
            </a:stretch>
          </a:blipFill>
        </p:spPr>
      </p:sp>
      <p:sp>
        <p:nvSpPr>
          <p:cNvPr name="Freeform 6" id="6"/>
          <p:cNvSpPr/>
          <p:nvPr/>
        </p:nvSpPr>
        <p:spPr>
          <a:xfrm flipH="false" flipV="false" rot="0">
            <a:off x="1028700" y="7806127"/>
            <a:ext cx="8115300" cy="2179189"/>
          </a:xfrm>
          <a:custGeom>
            <a:avLst/>
            <a:gdLst/>
            <a:ahLst/>
            <a:cxnLst/>
            <a:rect r="r" b="b" t="t" l="l"/>
            <a:pathLst>
              <a:path h="2179189" w="8115300">
                <a:moveTo>
                  <a:pt x="0" y="0"/>
                </a:moveTo>
                <a:lnTo>
                  <a:pt x="8115300" y="0"/>
                </a:lnTo>
                <a:lnTo>
                  <a:pt x="8115300" y="2179189"/>
                </a:lnTo>
                <a:lnTo>
                  <a:pt x="0" y="2179189"/>
                </a:lnTo>
                <a:lnTo>
                  <a:pt x="0" y="0"/>
                </a:lnTo>
                <a:close/>
              </a:path>
            </a:pathLst>
          </a:custGeom>
          <a:blipFill>
            <a:blip r:embed="rId3"/>
            <a:stretch>
              <a:fillRect l="0" t="0" r="0" b="0"/>
            </a:stretch>
          </a:blipFill>
        </p:spPr>
      </p:sp>
      <p:sp>
        <p:nvSpPr>
          <p:cNvPr name="Freeform 7" id="7"/>
          <p:cNvSpPr/>
          <p:nvPr/>
        </p:nvSpPr>
        <p:spPr>
          <a:xfrm flipH="false" flipV="false" rot="0">
            <a:off x="11872037" y="2641810"/>
            <a:ext cx="5781849" cy="7343506"/>
          </a:xfrm>
          <a:custGeom>
            <a:avLst/>
            <a:gdLst/>
            <a:ahLst/>
            <a:cxnLst/>
            <a:rect r="r" b="b" t="t" l="l"/>
            <a:pathLst>
              <a:path h="7343506" w="5781849">
                <a:moveTo>
                  <a:pt x="0" y="0"/>
                </a:moveTo>
                <a:lnTo>
                  <a:pt x="5781849" y="0"/>
                </a:lnTo>
                <a:lnTo>
                  <a:pt x="5781849" y="7343506"/>
                </a:lnTo>
                <a:lnTo>
                  <a:pt x="0" y="7343506"/>
                </a:lnTo>
                <a:lnTo>
                  <a:pt x="0" y="0"/>
                </a:lnTo>
                <a:close/>
              </a:path>
            </a:pathLst>
          </a:custGeom>
          <a:blipFill>
            <a:blip r:embed="rId4"/>
            <a:stretch>
              <a:fillRect l="0" t="0" r="0" b="0"/>
            </a:stretch>
          </a:blipFill>
        </p:spPr>
      </p:sp>
      <p:sp>
        <p:nvSpPr>
          <p:cNvPr name="TextBox 8" id="8"/>
          <p:cNvSpPr txBox="true"/>
          <p:nvPr/>
        </p:nvSpPr>
        <p:spPr>
          <a:xfrm rot="0">
            <a:off x="1028700" y="878850"/>
            <a:ext cx="5512745" cy="2571750"/>
          </a:xfrm>
          <a:prstGeom prst="rect">
            <a:avLst/>
          </a:prstGeom>
        </p:spPr>
        <p:txBody>
          <a:bodyPr anchor="t" rtlCol="false" tIns="0" lIns="0" bIns="0" rIns="0">
            <a:spAutoFit/>
          </a:bodyPr>
          <a:lstStyle/>
          <a:p>
            <a:pPr algn="l">
              <a:lnSpc>
                <a:spcPts val="10199"/>
              </a:lnSpc>
              <a:spcBef>
                <a:spcPct val="0"/>
              </a:spcBef>
            </a:pPr>
            <a:r>
              <a:rPr lang="en-US" b="true" sz="8499" spc="-84">
                <a:solidFill>
                  <a:srgbClr val="000000"/>
                </a:solidFill>
                <a:latin typeface="Fira Sans Medium"/>
                <a:ea typeface="Fira Sans Medium"/>
                <a:cs typeface="Fira Sans Medium"/>
                <a:sym typeface="Fira Sans Medium"/>
              </a:rPr>
              <a:t>Scenario Publish Ad</a:t>
            </a:r>
          </a:p>
        </p:txBody>
      </p:sp>
      <p:sp>
        <p:nvSpPr>
          <p:cNvPr name="TextBox 9" id="9"/>
          <p:cNvSpPr txBox="true"/>
          <p:nvPr/>
        </p:nvSpPr>
        <p:spPr>
          <a:xfrm rot="0">
            <a:off x="7275407" y="607196"/>
            <a:ext cx="9830583" cy="552450"/>
          </a:xfrm>
          <a:prstGeom prst="rect">
            <a:avLst/>
          </a:prstGeom>
        </p:spPr>
        <p:txBody>
          <a:bodyPr anchor="t" rtlCol="false" tIns="0" lIns="0" bIns="0" rIns="0">
            <a:spAutoFit/>
          </a:bodyPr>
          <a:lstStyle/>
          <a:p>
            <a:pPr algn="l">
              <a:lnSpc>
                <a:spcPts val="4320"/>
              </a:lnSpc>
              <a:spcBef>
                <a:spcPct val="0"/>
              </a:spcBef>
            </a:pPr>
            <a:r>
              <a:rPr lang="en-US" b="true" sz="3600">
                <a:solidFill>
                  <a:srgbClr val="000000"/>
                </a:solidFill>
                <a:latin typeface="Fira Sans Medium"/>
                <a:ea typeface="Fira Sans Medium"/>
                <a:cs typeface="Fira Sans Medium"/>
                <a:sym typeface="Fira Sans Medium"/>
              </a:rPr>
              <a:t>PublishService REST Prosumer implementation</a:t>
            </a:r>
          </a:p>
        </p:txBody>
      </p:sp>
      <p:sp>
        <p:nvSpPr>
          <p:cNvPr name="TextBox 10" id="10"/>
          <p:cNvSpPr txBox="true"/>
          <p:nvPr/>
        </p:nvSpPr>
        <p:spPr>
          <a:xfrm rot="0">
            <a:off x="7275407" y="1116783"/>
            <a:ext cx="9983893" cy="1758950"/>
          </a:xfrm>
          <a:prstGeom prst="rect">
            <a:avLst/>
          </a:prstGeom>
        </p:spPr>
        <p:txBody>
          <a:bodyPr anchor="t" rtlCol="false" tIns="0" lIns="0" bIns="0" rIns="0">
            <a:spAutoFit/>
          </a:bodyPr>
          <a:lstStyle/>
          <a:p>
            <a:pPr algn="l">
              <a:lnSpc>
                <a:spcPts val="2800"/>
              </a:lnSpc>
            </a:pPr>
            <a:r>
              <a:rPr lang="en-US" sz="2000">
                <a:solidFill>
                  <a:srgbClr val="000000"/>
                </a:solidFill>
                <a:latin typeface="Fira Sans Light"/>
                <a:ea typeface="Fira Sans Light"/>
                <a:cs typeface="Fira Sans Light"/>
                <a:sym typeface="Fira Sans Light"/>
              </a:rPr>
              <a:t>The REST Prosumer runs in a Docker container based on Spring Boot, integrated with Apache CXF JAX-RS. It is documented with OpenAPI and Swagger. With the help of AdsService and WalletService, it asynchronously generates a response to the PublishAd request.</a:t>
            </a:r>
          </a:p>
          <a:p>
            <a:pPr algn="l">
              <a:lnSpc>
                <a:spcPts val="2800"/>
              </a:lnSpc>
              <a:spcBef>
                <a:spcPct val="0"/>
              </a:spcBef>
            </a:pPr>
          </a:p>
        </p:txBody>
      </p:sp>
      <p:sp>
        <p:nvSpPr>
          <p:cNvPr name="TextBox 11" id="11"/>
          <p:cNvSpPr txBox="true"/>
          <p:nvPr/>
        </p:nvSpPr>
        <p:spPr>
          <a:xfrm rot="0">
            <a:off x="1028700" y="3319351"/>
            <a:ext cx="6113357" cy="1609725"/>
          </a:xfrm>
          <a:prstGeom prst="rect">
            <a:avLst/>
          </a:prstGeom>
        </p:spPr>
        <p:txBody>
          <a:bodyPr anchor="t" rtlCol="false" tIns="0" lIns="0" bIns="0" rIns="0">
            <a:spAutoFit/>
          </a:bodyPr>
          <a:lstStyle/>
          <a:p>
            <a:pPr algn="l">
              <a:lnSpc>
                <a:spcPts val="2520"/>
              </a:lnSpc>
            </a:pPr>
            <a:r>
              <a:rPr lang="en-US" sz="2100" b="true">
                <a:solidFill>
                  <a:srgbClr val="000000"/>
                </a:solidFill>
                <a:latin typeface="Fira Sans Medium"/>
                <a:ea typeface="Fira Sans Medium"/>
                <a:cs typeface="Fira Sans Medium"/>
                <a:sym typeface="Fira Sans Medium"/>
              </a:rPr>
              <a:t>1 - Service interface annotations</a:t>
            </a:r>
          </a:p>
          <a:p>
            <a:pPr algn="l">
              <a:lnSpc>
                <a:spcPts val="2400"/>
              </a:lnSpc>
            </a:pPr>
            <a:r>
              <a:rPr lang="en-US" sz="2000" b="true">
                <a:solidFill>
                  <a:srgbClr val="000000"/>
                </a:solidFill>
                <a:latin typeface="Fira Sans Medium"/>
                <a:ea typeface="Fira Sans Medium"/>
                <a:cs typeface="Fira Sans Medium"/>
                <a:sym typeface="Fira Sans Medium"/>
              </a:rPr>
              <a:t> </a:t>
            </a:r>
            <a:r>
              <a:rPr lang="en-US" sz="2000">
                <a:solidFill>
                  <a:srgbClr val="000000"/>
                </a:solidFill>
                <a:latin typeface="Fira Sans"/>
                <a:ea typeface="Fira Sans"/>
                <a:cs typeface="Fira Sans"/>
                <a:sym typeface="Fira Sans"/>
              </a:rPr>
              <a:t>@ApiResponse with @Schema PublishAdResponse</a:t>
            </a:r>
          </a:p>
          <a:p>
            <a:pPr algn="l">
              <a:lnSpc>
                <a:spcPts val="2400"/>
              </a:lnSpc>
            </a:pPr>
            <a:r>
              <a:rPr lang="en-US" sz="2000">
                <a:solidFill>
                  <a:srgbClr val="000000"/>
                </a:solidFill>
                <a:latin typeface="Fira Sans"/>
                <a:ea typeface="Fira Sans"/>
                <a:cs typeface="Fira Sans"/>
                <a:sym typeface="Fira Sans"/>
              </a:rPr>
              <a:t> @RequestBody with @Schema PublishAdRequest</a:t>
            </a:r>
          </a:p>
          <a:p>
            <a:pPr algn="l">
              <a:lnSpc>
                <a:spcPts val="2520"/>
              </a:lnSpc>
            </a:pPr>
          </a:p>
          <a:p>
            <a:pPr algn="l">
              <a:lnSpc>
                <a:spcPts val="2879"/>
              </a:lnSpc>
              <a:spcBef>
                <a:spcPct val="0"/>
              </a:spcBef>
            </a:pPr>
          </a:p>
        </p:txBody>
      </p:sp>
      <p:sp>
        <p:nvSpPr>
          <p:cNvPr name="TextBox 12" id="12"/>
          <p:cNvSpPr txBox="true"/>
          <p:nvPr/>
        </p:nvSpPr>
        <p:spPr>
          <a:xfrm rot="0">
            <a:off x="7275407" y="2632285"/>
            <a:ext cx="4467332" cy="4095750"/>
          </a:xfrm>
          <a:prstGeom prst="rect">
            <a:avLst/>
          </a:prstGeom>
        </p:spPr>
        <p:txBody>
          <a:bodyPr anchor="t" rtlCol="false" tIns="0" lIns="0" bIns="0" rIns="0">
            <a:spAutoFit/>
          </a:bodyPr>
          <a:lstStyle/>
          <a:p>
            <a:pPr algn="l">
              <a:lnSpc>
                <a:spcPts val="2520"/>
              </a:lnSpc>
            </a:pPr>
            <a:r>
              <a:rPr lang="en-US" sz="2100" b="true">
                <a:solidFill>
                  <a:srgbClr val="000000"/>
                </a:solidFill>
                <a:latin typeface="Fira Sans Medium"/>
                <a:ea typeface="Fira Sans Medium"/>
                <a:cs typeface="Fira Sans Medium"/>
                <a:sym typeface="Fira Sans Medium"/>
              </a:rPr>
              <a:t>2 -</a:t>
            </a:r>
            <a:r>
              <a:rPr lang="en-US" sz="2100" b="true">
                <a:solidFill>
                  <a:srgbClr val="000000"/>
                </a:solidFill>
                <a:latin typeface="Fira Sans Bold"/>
                <a:ea typeface="Fira Sans Bold"/>
                <a:cs typeface="Fira Sans Bold"/>
                <a:sym typeface="Fira Sans Bold"/>
              </a:rPr>
              <a:t>Service method implementation</a:t>
            </a:r>
          </a:p>
          <a:p>
            <a:pPr algn="l">
              <a:lnSpc>
                <a:spcPts val="2520"/>
              </a:lnSpc>
            </a:pPr>
            <a:r>
              <a:rPr lang="en-US" sz="2100">
                <a:solidFill>
                  <a:srgbClr val="000000"/>
                </a:solidFill>
                <a:latin typeface="Fira Sans"/>
                <a:ea typeface="Fira Sans"/>
                <a:cs typeface="Fira Sans"/>
                <a:sym typeface="Fira Sans"/>
              </a:rPr>
              <a:t>In a separate thread, the WalletService client checks the wallet balance of the user's account before proceeding to call the AdsService client to create the ad. After creating the ad, it charges the wallet with the fixed price fee.</a:t>
            </a:r>
          </a:p>
          <a:p>
            <a:pPr algn="l">
              <a:lnSpc>
                <a:spcPts val="2520"/>
              </a:lnSpc>
            </a:pPr>
            <a:r>
              <a:rPr lang="en-US" sz="2100">
                <a:solidFill>
                  <a:srgbClr val="000000"/>
                </a:solidFill>
                <a:latin typeface="Fira Sans"/>
                <a:ea typeface="Fira Sans"/>
                <a:cs typeface="Fira Sans"/>
                <a:sym typeface="Fira Sans"/>
              </a:rPr>
              <a:t>After these operations, it creates a PublishAdResponse, populates it, and sets it into the asyncResponse through the resume method.</a:t>
            </a:r>
          </a:p>
          <a:p>
            <a:pPr algn="l">
              <a:lnSpc>
                <a:spcPts val="2520"/>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7275407" y="1164408"/>
            <a:ext cx="8272402" cy="0"/>
          </a:xfrm>
          <a:prstGeom prst="line">
            <a:avLst/>
          </a:prstGeom>
          <a:ln cap="flat" w="9525">
            <a:solidFill>
              <a:srgbClr val="000000"/>
            </a:solidFill>
            <a:prstDash val="solid"/>
            <a:headEnd type="none" len="sm" w="sm"/>
            <a:tailEnd type="none" len="sm" w="sm"/>
          </a:ln>
        </p:spPr>
      </p:sp>
      <p:grpSp>
        <p:nvGrpSpPr>
          <p:cNvPr name="Group 3" id="3"/>
          <p:cNvGrpSpPr/>
          <p:nvPr/>
        </p:nvGrpSpPr>
        <p:grpSpPr>
          <a:xfrm rot="5400000">
            <a:off x="-3413515" y="9501868"/>
            <a:ext cx="8528833" cy="3386223"/>
            <a:chOff x="0" y="0"/>
            <a:chExt cx="7895108" cy="3134614"/>
          </a:xfrm>
        </p:grpSpPr>
        <p:sp>
          <p:nvSpPr>
            <p:cNvPr name="Freeform 4" id="4"/>
            <p:cNvSpPr/>
            <p:nvPr/>
          </p:nvSpPr>
          <p:spPr>
            <a:xfrm flipH="false" flipV="false" rot="0">
              <a:off x="0" y="0"/>
              <a:ext cx="7895108" cy="3134614"/>
            </a:xfrm>
            <a:custGeom>
              <a:avLst/>
              <a:gdLst/>
              <a:ahLst/>
              <a:cxnLst/>
              <a:rect r="r" b="b" t="t" l="l"/>
              <a:pathLst>
                <a:path h="3134614" w="7895108">
                  <a:moveTo>
                    <a:pt x="7895108" y="1567307"/>
                  </a:moveTo>
                  <a:lnTo>
                    <a:pt x="6990233" y="3134614"/>
                  </a:lnTo>
                  <a:lnTo>
                    <a:pt x="904875" y="3134614"/>
                  </a:lnTo>
                  <a:lnTo>
                    <a:pt x="0" y="1567307"/>
                  </a:lnTo>
                  <a:lnTo>
                    <a:pt x="904875" y="0"/>
                  </a:lnTo>
                  <a:lnTo>
                    <a:pt x="6990106" y="0"/>
                  </a:lnTo>
                  <a:lnTo>
                    <a:pt x="7895108" y="1567307"/>
                  </a:lnTo>
                  <a:close/>
                </a:path>
              </a:pathLst>
            </a:custGeom>
            <a:solidFill>
              <a:srgbClr val="00A181"/>
            </a:solidFill>
          </p:spPr>
        </p:sp>
      </p:grpSp>
      <p:sp>
        <p:nvSpPr>
          <p:cNvPr name="Freeform 5" id="5"/>
          <p:cNvSpPr/>
          <p:nvPr/>
        </p:nvSpPr>
        <p:spPr>
          <a:xfrm flipH="false" flipV="false" rot="0">
            <a:off x="831935" y="5143500"/>
            <a:ext cx="5413796" cy="3756130"/>
          </a:xfrm>
          <a:custGeom>
            <a:avLst/>
            <a:gdLst/>
            <a:ahLst/>
            <a:cxnLst/>
            <a:rect r="r" b="b" t="t" l="l"/>
            <a:pathLst>
              <a:path h="3756130" w="5413796">
                <a:moveTo>
                  <a:pt x="0" y="0"/>
                </a:moveTo>
                <a:lnTo>
                  <a:pt x="5413796" y="0"/>
                </a:lnTo>
                <a:lnTo>
                  <a:pt x="5413796" y="3756130"/>
                </a:lnTo>
                <a:lnTo>
                  <a:pt x="0" y="3756130"/>
                </a:lnTo>
                <a:lnTo>
                  <a:pt x="0" y="0"/>
                </a:lnTo>
                <a:close/>
              </a:path>
            </a:pathLst>
          </a:custGeom>
          <a:blipFill>
            <a:blip r:embed="rId2"/>
            <a:stretch>
              <a:fillRect l="-2" t="0" r="-4139" b="0"/>
            </a:stretch>
          </a:blipFill>
        </p:spPr>
      </p:sp>
      <p:sp>
        <p:nvSpPr>
          <p:cNvPr name="Freeform 6" id="6"/>
          <p:cNvSpPr/>
          <p:nvPr/>
        </p:nvSpPr>
        <p:spPr>
          <a:xfrm flipH="false" flipV="false" rot="0">
            <a:off x="11511193" y="1981417"/>
            <a:ext cx="5203919" cy="3509866"/>
          </a:xfrm>
          <a:custGeom>
            <a:avLst/>
            <a:gdLst/>
            <a:ahLst/>
            <a:cxnLst/>
            <a:rect r="r" b="b" t="t" l="l"/>
            <a:pathLst>
              <a:path h="3509866" w="5203919">
                <a:moveTo>
                  <a:pt x="0" y="0"/>
                </a:moveTo>
                <a:lnTo>
                  <a:pt x="5203919" y="0"/>
                </a:lnTo>
                <a:lnTo>
                  <a:pt x="5203919" y="3509867"/>
                </a:lnTo>
                <a:lnTo>
                  <a:pt x="0" y="3509867"/>
                </a:lnTo>
                <a:lnTo>
                  <a:pt x="0" y="0"/>
                </a:lnTo>
                <a:close/>
              </a:path>
            </a:pathLst>
          </a:custGeom>
          <a:blipFill>
            <a:blip r:embed="rId3"/>
            <a:stretch>
              <a:fillRect l="0" t="0" r="0" b="0"/>
            </a:stretch>
          </a:blipFill>
        </p:spPr>
      </p:sp>
      <p:sp>
        <p:nvSpPr>
          <p:cNvPr name="Freeform 7" id="7"/>
          <p:cNvSpPr/>
          <p:nvPr/>
        </p:nvSpPr>
        <p:spPr>
          <a:xfrm flipH="false" flipV="false" rot="0">
            <a:off x="11511193" y="6117258"/>
            <a:ext cx="5594797" cy="3575945"/>
          </a:xfrm>
          <a:custGeom>
            <a:avLst/>
            <a:gdLst/>
            <a:ahLst/>
            <a:cxnLst/>
            <a:rect r="r" b="b" t="t" l="l"/>
            <a:pathLst>
              <a:path h="3575945" w="5594797">
                <a:moveTo>
                  <a:pt x="0" y="0"/>
                </a:moveTo>
                <a:lnTo>
                  <a:pt x="5594797" y="0"/>
                </a:lnTo>
                <a:lnTo>
                  <a:pt x="5594797" y="3575945"/>
                </a:lnTo>
                <a:lnTo>
                  <a:pt x="0" y="3575945"/>
                </a:lnTo>
                <a:lnTo>
                  <a:pt x="0" y="0"/>
                </a:lnTo>
                <a:close/>
              </a:path>
            </a:pathLst>
          </a:custGeom>
          <a:blipFill>
            <a:blip r:embed="rId4"/>
            <a:stretch>
              <a:fillRect l="0" t="0" r="0" b="0"/>
            </a:stretch>
          </a:blipFill>
        </p:spPr>
      </p:sp>
      <p:sp>
        <p:nvSpPr>
          <p:cNvPr name="TextBox 8" id="8"/>
          <p:cNvSpPr txBox="true"/>
          <p:nvPr/>
        </p:nvSpPr>
        <p:spPr>
          <a:xfrm rot="0">
            <a:off x="1028700" y="878850"/>
            <a:ext cx="5512745" cy="2571750"/>
          </a:xfrm>
          <a:prstGeom prst="rect">
            <a:avLst/>
          </a:prstGeom>
        </p:spPr>
        <p:txBody>
          <a:bodyPr anchor="t" rtlCol="false" tIns="0" lIns="0" bIns="0" rIns="0">
            <a:spAutoFit/>
          </a:bodyPr>
          <a:lstStyle/>
          <a:p>
            <a:pPr algn="l">
              <a:lnSpc>
                <a:spcPts val="10199"/>
              </a:lnSpc>
              <a:spcBef>
                <a:spcPct val="0"/>
              </a:spcBef>
            </a:pPr>
            <a:r>
              <a:rPr lang="en-US" b="true" sz="8499" spc="-84">
                <a:solidFill>
                  <a:srgbClr val="000000"/>
                </a:solidFill>
                <a:latin typeface="Fira Sans Medium"/>
                <a:ea typeface="Fira Sans Medium"/>
                <a:cs typeface="Fira Sans Medium"/>
                <a:sym typeface="Fira Sans Medium"/>
              </a:rPr>
              <a:t>Scenario Publish Ad</a:t>
            </a:r>
          </a:p>
        </p:txBody>
      </p:sp>
      <p:sp>
        <p:nvSpPr>
          <p:cNvPr name="TextBox 9" id="9"/>
          <p:cNvSpPr txBox="true"/>
          <p:nvPr/>
        </p:nvSpPr>
        <p:spPr>
          <a:xfrm rot="0">
            <a:off x="7275407" y="607196"/>
            <a:ext cx="9830583" cy="1095375"/>
          </a:xfrm>
          <a:prstGeom prst="rect">
            <a:avLst/>
          </a:prstGeom>
        </p:spPr>
        <p:txBody>
          <a:bodyPr anchor="t" rtlCol="false" tIns="0" lIns="0" bIns="0" rIns="0">
            <a:spAutoFit/>
          </a:bodyPr>
          <a:lstStyle/>
          <a:p>
            <a:pPr algn="l">
              <a:lnSpc>
                <a:spcPts val="4320"/>
              </a:lnSpc>
            </a:pPr>
            <a:r>
              <a:rPr lang="en-US" sz="3600" b="true">
                <a:solidFill>
                  <a:srgbClr val="000000"/>
                </a:solidFill>
                <a:latin typeface="Fira Sans Medium"/>
                <a:ea typeface="Fira Sans Medium"/>
                <a:cs typeface="Fira Sans Medium"/>
                <a:sym typeface="Fira Sans Medium"/>
              </a:rPr>
              <a:t>PublishService REST Prosumer </a:t>
            </a:r>
          </a:p>
          <a:p>
            <a:pPr algn="l">
              <a:lnSpc>
                <a:spcPts val="4320"/>
              </a:lnSpc>
              <a:spcBef>
                <a:spcPct val="0"/>
              </a:spcBef>
            </a:pPr>
            <a:r>
              <a:rPr lang="en-US" b="true" sz="3600">
                <a:solidFill>
                  <a:srgbClr val="5E5E5E"/>
                </a:solidFill>
                <a:latin typeface="Fira Sans Medium"/>
                <a:ea typeface="Fira Sans Medium"/>
                <a:cs typeface="Fira Sans Medium"/>
                <a:sym typeface="Fira Sans Medium"/>
              </a:rPr>
              <a:t>AdsService SOAP Client integration</a:t>
            </a:r>
          </a:p>
        </p:txBody>
      </p:sp>
      <p:sp>
        <p:nvSpPr>
          <p:cNvPr name="TextBox 10" id="10"/>
          <p:cNvSpPr txBox="true"/>
          <p:nvPr/>
        </p:nvSpPr>
        <p:spPr>
          <a:xfrm rot="0">
            <a:off x="831935" y="3624137"/>
            <a:ext cx="5432762" cy="2209800"/>
          </a:xfrm>
          <a:prstGeom prst="rect">
            <a:avLst/>
          </a:prstGeom>
        </p:spPr>
        <p:txBody>
          <a:bodyPr anchor="t" rtlCol="false" tIns="0" lIns="0" bIns="0" rIns="0">
            <a:spAutoFit/>
          </a:bodyPr>
          <a:lstStyle/>
          <a:p>
            <a:pPr algn="l">
              <a:lnSpc>
                <a:spcPts val="2484"/>
              </a:lnSpc>
            </a:pPr>
            <a:r>
              <a:rPr lang="en-US" sz="2070" b="true">
                <a:solidFill>
                  <a:srgbClr val="000000"/>
                </a:solidFill>
                <a:latin typeface="Fira Sans Medium"/>
                <a:ea typeface="Fira Sans Medium"/>
                <a:cs typeface="Fira Sans Medium"/>
                <a:sym typeface="Fira Sans Medium"/>
              </a:rPr>
              <a:t>1 - pom.xml client stub generation</a:t>
            </a:r>
          </a:p>
          <a:p>
            <a:pPr algn="l">
              <a:lnSpc>
                <a:spcPts val="2400"/>
              </a:lnSpc>
            </a:pPr>
            <a:r>
              <a:rPr lang="en-US" sz="2000">
                <a:solidFill>
                  <a:srgbClr val="000000"/>
                </a:solidFill>
                <a:latin typeface="Fira Sans"/>
                <a:ea typeface="Fira Sans"/>
                <a:cs typeface="Fira Sans"/>
                <a:sym typeface="Fira Sans"/>
              </a:rPr>
              <a:t>Via Wsdl2java command generates client stub java code from AdsServiceWsdl.wsdl and import code in the project</a:t>
            </a:r>
          </a:p>
          <a:p>
            <a:pPr algn="l">
              <a:lnSpc>
                <a:spcPts val="2484"/>
              </a:lnSpc>
            </a:pPr>
          </a:p>
          <a:p>
            <a:pPr algn="l">
              <a:lnSpc>
                <a:spcPts val="2484"/>
              </a:lnSpc>
            </a:pPr>
          </a:p>
          <a:p>
            <a:pPr algn="l">
              <a:lnSpc>
                <a:spcPts val="2788"/>
              </a:lnSpc>
              <a:spcBef>
                <a:spcPct val="0"/>
              </a:spcBef>
            </a:pPr>
          </a:p>
        </p:txBody>
      </p:sp>
      <p:sp>
        <p:nvSpPr>
          <p:cNvPr name="TextBox 11" id="11"/>
          <p:cNvSpPr txBox="true"/>
          <p:nvPr/>
        </p:nvSpPr>
        <p:spPr>
          <a:xfrm rot="0">
            <a:off x="7275407" y="2155200"/>
            <a:ext cx="3806791" cy="1895475"/>
          </a:xfrm>
          <a:prstGeom prst="rect">
            <a:avLst/>
          </a:prstGeom>
        </p:spPr>
        <p:txBody>
          <a:bodyPr anchor="t" rtlCol="false" tIns="0" lIns="0" bIns="0" rIns="0">
            <a:spAutoFit/>
          </a:bodyPr>
          <a:lstStyle/>
          <a:p>
            <a:pPr algn="l">
              <a:lnSpc>
                <a:spcPts val="2520"/>
              </a:lnSpc>
            </a:pPr>
            <a:r>
              <a:rPr lang="en-US" sz="2100" b="true">
                <a:solidFill>
                  <a:srgbClr val="000000"/>
                </a:solidFill>
                <a:latin typeface="Fira Sans Medium"/>
                <a:ea typeface="Fira Sans Medium"/>
                <a:cs typeface="Fira Sans Medium"/>
                <a:sym typeface="Fira Sans Medium"/>
              </a:rPr>
              <a:t>2 - </a:t>
            </a:r>
            <a:r>
              <a:rPr lang="en-US" sz="2100" b="true">
                <a:solidFill>
                  <a:srgbClr val="000000"/>
                </a:solidFill>
                <a:latin typeface="Fira Sans Bold"/>
                <a:ea typeface="Fira Sans Bold"/>
                <a:cs typeface="Fira Sans Bold"/>
                <a:sym typeface="Fira Sans Bold"/>
              </a:rPr>
              <a:t>Create Client Service </a:t>
            </a:r>
            <a:r>
              <a:rPr lang="en-US" sz="2100" i="true" b="true">
                <a:solidFill>
                  <a:srgbClr val="000000"/>
                </a:solidFill>
                <a:latin typeface="Fira Sans Bold Italics"/>
                <a:ea typeface="Fira Sans Bold Italics"/>
                <a:cs typeface="Fira Sans Bold Italics"/>
                <a:sym typeface="Fira Sans Bold Italics"/>
              </a:rPr>
              <a:t>AdsServiceClient </a:t>
            </a:r>
            <a:r>
              <a:rPr lang="en-US" sz="2100" i="true">
                <a:solidFill>
                  <a:srgbClr val="000000"/>
                </a:solidFill>
                <a:latin typeface="Fira Sans Italics"/>
                <a:ea typeface="Fira Sans Italics"/>
                <a:cs typeface="Fira Sans Italics"/>
                <a:sym typeface="Fira Sans Italics"/>
              </a:rPr>
              <a:t>the service is retrieved through the discovery service Eureka gives instance available</a:t>
            </a:r>
          </a:p>
          <a:p>
            <a:pPr algn="l">
              <a:lnSpc>
                <a:spcPts val="2520"/>
              </a:lnSpc>
              <a:spcBef>
                <a:spcPct val="0"/>
              </a:spcBef>
            </a:pPr>
          </a:p>
        </p:txBody>
      </p:sp>
      <p:sp>
        <p:nvSpPr>
          <p:cNvPr name="TextBox 12" id="12"/>
          <p:cNvSpPr txBox="true"/>
          <p:nvPr/>
        </p:nvSpPr>
        <p:spPr>
          <a:xfrm rot="0">
            <a:off x="6975066" y="6107733"/>
            <a:ext cx="4358357" cy="1581150"/>
          </a:xfrm>
          <a:prstGeom prst="rect">
            <a:avLst/>
          </a:prstGeom>
        </p:spPr>
        <p:txBody>
          <a:bodyPr anchor="t" rtlCol="false" tIns="0" lIns="0" bIns="0" rIns="0">
            <a:spAutoFit/>
          </a:bodyPr>
          <a:lstStyle/>
          <a:p>
            <a:pPr algn="l">
              <a:lnSpc>
                <a:spcPts val="2520"/>
              </a:lnSpc>
            </a:pPr>
            <a:r>
              <a:rPr lang="en-US" sz="2100" b="true">
                <a:solidFill>
                  <a:srgbClr val="000000"/>
                </a:solidFill>
                <a:latin typeface="Fira Sans Medium"/>
                <a:ea typeface="Fira Sans Medium"/>
                <a:cs typeface="Fira Sans Medium"/>
                <a:sym typeface="Fira Sans Medium"/>
              </a:rPr>
              <a:t>3 - </a:t>
            </a:r>
            <a:r>
              <a:rPr lang="en-US" sz="2100" b="true">
                <a:solidFill>
                  <a:srgbClr val="000000"/>
                </a:solidFill>
                <a:latin typeface="Fira Sans Bold"/>
                <a:ea typeface="Fira Sans Bold"/>
                <a:cs typeface="Fira Sans Bold"/>
                <a:sym typeface="Fira Sans Bold"/>
              </a:rPr>
              <a:t>Inject AdsServiceClient </a:t>
            </a:r>
            <a:r>
              <a:rPr lang="en-US" sz="2100">
                <a:solidFill>
                  <a:srgbClr val="000000"/>
                </a:solidFill>
                <a:latin typeface="Fira Sans"/>
                <a:ea typeface="Fira Sans"/>
                <a:cs typeface="Fira Sans"/>
                <a:sym typeface="Fira Sans"/>
              </a:rPr>
              <a:t>bean in PublishServiceImpl through SpringBoot dependency injection</a:t>
            </a:r>
          </a:p>
          <a:p>
            <a:pPr algn="l">
              <a:lnSpc>
                <a:spcPts val="2520"/>
              </a:lnSpc>
            </a:pPr>
            <a:r>
              <a:rPr lang="en-US" sz="2100">
                <a:solidFill>
                  <a:srgbClr val="000000"/>
                </a:solidFill>
                <a:latin typeface="Fira Sans"/>
                <a:ea typeface="Fira Sans"/>
                <a:cs typeface="Fira Sans"/>
                <a:sym typeface="Fira Sans"/>
              </a:rPr>
              <a:t>ready to be used inside the service</a:t>
            </a:r>
          </a:p>
          <a:p>
            <a:pPr algn="l">
              <a:lnSpc>
                <a:spcPts val="252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7275407" y="1164408"/>
            <a:ext cx="8272402" cy="0"/>
          </a:xfrm>
          <a:prstGeom prst="line">
            <a:avLst/>
          </a:prstGeom>
          <a:ln cap="flat" w="9525">
            <a:solidFill>
              <a:srgbClr val="000000"/>
            </a:solidFill>
            <a:prstDash val="solid"/>
            <a:headEnd type="none" len="sm" w="sm"/>
            <a:tailEnd type="none" len="sm" w="sm"/>
          </a:ln>
        </p:spPr>
      </p:sp>
      <p:grpSp>
        <p:nvGrpSpPr>
          <p:cNvPr name="Group 3" id="3"/>
          <p:cNvGrpSpPr/>
          <p:nvPr/>
        </p:nvGrpSpPr>
        <p:grpSpPr>
          <a:xfrm rot="5400000">
            <a:off x="-3413515" y="9501868"/>
            <a:ext cx="8528833" cy="3386223"/>
            <a:chOff x="0" y="0"/>
            <a:chExt cx="7895108" cy="3134614"/>
          </a:xfrm>
        </p:grpSpPr>
        <p:sp>
          <p:nvSpPr>
            <p:cNvPr name="Freeform 4" id="4"/>
            <p:cNvSpPr/>
            <p:nvPr/>
          </p:nvSpPr>
          <p:spPr>
            <a:xfrm flipH="false" flipV="false" rot="0">
              <a:off x="0" y="0"/>
              <a:ext cx="7895108" cy="3134614"/>
            </a:xfrm>
            <a:custGeom>
              <a:avLst/>
              <a:gdLst/>
              <a:ahLst/>
              <a:cxnLst/>
              <a:rect r="r" b="b" t="t" l="l"/>
              <a:pathLst>
                <a:path h="3134614" w="7895108">
                  <a:moveTo>
                    <a:pt x="7895108" y="1567307"/>
                  </a:moveTo>
                  <a:lnTo>
                    <a:pt x="6990233" y="3134614"/>
                  </a:lnTo>
                  <a:lnTo>
                    <a:pt x="904875" y="3134614"/>
                  </a:lnTo>
                  <a:lnTo>
                    <a:pt x="0" y="1567307"/>
                  </a:lnTo>
                  <a:lnTo>
                    <a:pt x="904875" y="0"/>
                  </a:lnTo>
                  <a:lnTo>
                    <a:pt x="6990106" y="0"/>
                  </a:lnTo>
                  <a:lnTo>
                    <a:pt x="7895108" y="1567307"/>
                  </a:lnTo>
                  <a:close/>
                </a:path>
              </a:pathLst>
            </a:custGeom>
            <a:solidFill>
              <a:srgbClr val="00A181"/>
            </a:solidFill>
          </p:spPr>
        </p:sp>
      </p:grpSp>
      <p:sp>
        <p:nvSpPr>
          <p:cNvPr name="Freeform 5" id="5"/>
          <p:cNvSpPr/>
          <p:nvPr/>
        </p:nvSpPr>
        <p:spPr>
          <a:xfrm flipH="false" flipV="false" rot="0">
            <a:off x="11511193" y="6117258"/>
            <a:ext cx="5594797" cy="3575945"/>
          </a:xfrm>
          <a:custGeom>
            <a:avLst/>
            <a:gdLst/>
            <a:ahLst/>
            <a:cxnLst/>
            <a:rect r="r" b="b" t="t" l="l"/>
            <a:pathLst>
              <a:path h="3575945" w="5594797">
                <a:moveTo>
                  <a:pt x="0" y="0"/>
                </a:moveTo>
                <a:lnTo>
                  <a:pt x="5594797" y="0"/>
                </a:lnTo>
                <a:lnTo>
                  <a:pt x="5594797" y="3575945"/>
                </a:lnTo>
                <a:lnTo>
                  <a:pt x="0" y="3575945"/>
                </a:lnTo>
                <a:lnTo>
                  <a:pt x="0" y="0"/>
                </a:lnTo>
                <a:close/>
              </a:path>
            </a:pathLst>
          </a:custGeom>
          <a:blipFill>
            <a:blip r:embed="rId2"/>
            <a:stretch>
              <a:fillRect l="0" t="0" r="0" b="0"/>
            </a:stretch>
          </a:blipFill>
        </p:spPr>
      </p:sp>
      <p:sp>
        <p:nvSpPr>
          <p:cNvPr name="Freeform 6" id="6"/>
          <p:cNvSpPr/>
          <p:nvPr/>
        </p:nvSpPr>
        <p:spPr>
          <a:xfrm flipH="false" flipV="false" rot="0">
            <a:off x="831935" y="5143500"/>
            <a:ext cx="5025827" cy="4829011"/>
          </a:xfrm>
          <a:custGeom>
            <a:avLst/>
            <a:gdLst/>
            <a:ahLst/>
            <a:cxnLst/>
            <a:rect r="r" b="b" t="t" l="l"/>
            <a:pathLst>
              <a:path h="4829011" w="5025827">
                <a:moveTo>
                  <a:pt x="0" y="0"/>
                </a:moveTo>
                <a:lnTo>
                  <a:pt x="5025827" y="0"/>
                </a:lnTo>
                <a:lnTo>
                  <a:pt x="5025827" y="4829011"/>
                </a:lnTo>
                <a:lnTo>
                  <a:pt x="0" y="4829011"/>
                </a:lnTo>
                <a:lnTo>
                  <a:pt x="0" y="0"/>
                </a:lnTo>
                <a:close/>
              </a:path>
            </a:pathLst>
          </a:custGeom>
          <a:blipFill>
            <a:blip r:embed="rId3"/>
            <a:stretch>
              <a:fillRect l="0" t="0" r="0" b="0"/>
            </a:stretch>
          </a:blipFill>
        </p:spPr>
      </p:sp>
      <p:sp>
        <p:nvSpPr>
          <p:cNvPr name="Freeform 7" id="7"/>
          <p:cNvSpPr/>
          <p:nvPr/>
        </p:nvSpPr>
        <p:spPr>
          <a:xfrm flipH="false" flipV="false" rot="0">
            <a:off x="11511193" y="1942055"/>
            <a:ext cx="5537336" cy="3948032"/>
          </a:xfrm>
          <a:custGeom>
            <a:avLst/>
            <a:gdLst/>
            <a:ahLst/>
            <a:cxnLst/>
            <a:rect r="r" b="b" t="t" l="l"/>
            <a:pathLst>
              <a:path h="3948032" w="5537336">
                <a:moveTo>
                  <a:pt x="0" y="0"/>
                </a:moveTo>
                <a:lnTo>
                  <a:pt x="5537336" y="0"/>
                </a:lnTo>
                <a:lnTo>
                  <a:pt x="5537336" y="3948033"/>
                </a:lnTo>
                <a:lnTo>
                  <a:pt x="0" y="3948033"/>
                </a:lnTo>
                <a:lnTo>
                  <a:pt x="0" y="0"/>
                </a:lnTo>
                <a:close/>
              </a:path>
            </a:pathLst>
          </a:custGeom>
          <a:blipFill>
            <a:blip r:embed="rId4"/>
            <a:stretch>
              <a:fillRect l="0" t="0" r="0" b="0"/>
            </a:stretch>
          </a:blipFill>
        </p:spPr>
      </p:sp>
      <p:sp>
        <p:nvSpPr>
          <p:cNvPr name="TextBox 8" id="8"/>
          <p:cNvSpPr txBox="true"/>
          <p:nvPr/>
        </p:nvSpPr>
        <p:spPr>
          <a:xfrm rot="0">
            <a:off x="1028700" y="878850"/>
            <a:ext cx="5512745" cy="2571750"/>
          </a:xfrm>
          <a:prstGeom prst="rect">
            <a:avLst/>
          </a:prstGeom>
        </p:spPr>
        <p:txBody>
          <a:bodyPr anchor="t" rtlCol="false" tIns="0" lIns="0" bIns="0" rIns="0">
            <a:spAutoFit/>
          </a:bodyPr>
          <a:lstStyle/>
          <a:p>
            <a:pPr algn="l">
              <a:lnSpc>
                <a:spcPts val="10199"/>
              </a:lnSpc>
              <a:spcBef>
                <a:spcPct val="0"/>
              </a:spcBef>
            </a:pPr>
            <a:r>
              <a:rPr lang="en-US" b="true" sz="8499" spc="-84">
                <a:solidFill>
                  <a:srgbClr val="000000"/>
                </a:solidFill>
                <a:latin typeface="Fira Sans Medium"/>
                <a:ea typeface="Fira Sans Medium"/>
                <a:cs typeface="Fira Sans Medium"/>
                <a:sym typeface="Fira Sans Medium"/>
              </a:rPr>
              <a:t>Scenario Publish Ad</a:t>
            </a:r>
          </a:p>
        </p:txBody>
      </p:sp>
      <p:sp>
        <p:nvSpPr>
          <p:cNvPr name="TextBox 9" id="9"/>
          <p:cNvSpPr txBox="true"/>
          <p:nvPr/>
        </p:nvSpPr>
        <p:spPr>
          <a:xfrm rot="0">
            <a:off x="7275407" y="607196"/>
            <a:ext cx="9830583" cy="1095375"/>
          </a:xfrm>
          <a:prstGeom prst="rect">
            <a:avLst/>
          </a:prstGeom>
        </p:spPr>
        <p:txBody>
          <a:bodyPr anchor="t" rtlCol="false" tIns="0" lIns="0" bIns="0" rIns="0">
            <a:spAutoFit/>
          </a:bodyPr>
          <a:lstStyle/>
          <a:p>
            <a:pPr algn="l">
              <a:lnSpc>
                <a:spcPts val="4320"/>
              </a:lnSpc>
            </a:pPr>
            <a:r>
              <a:rPr lang="en-US" sz="3600" b="true">
                <a:solidFill>
                  <a:srgbClr val="000000"/>
                </a:solidFill>
                <a:latin typeface="Fira Sans Medium"/>
                <a:ea typeface="Fira Sans Medium"/>
                <a:cs typeface="Fira Sans Medium"/>
                <a:sym typeface="Fira Sans Medium"/>
              </a:rPr>
              <a:t>PublishService REST Prosumer </a:t>
            </a:r>
          </a:p>
          <a:p>
            <a:pPr algn="l">
              <a:lnSpc>
                <a:spcPts val="4320"/>
              </a:lnSpc>
              <a:spcBef>
                <a:spcPct val="0"/>
              </a:spcBef>
            </a:pPr>
            <a:r>
              <a:rPr lang="en-US" b="true" sz="3600">
                <a:solidFill>
                  <a:srgbClr val="5E5E5E"/>
                </a:solidFill>
                <a:latin typeface="Fira Sans Medium"/>
                <a:ea typeface="Fira Sans Medium"/>
                <a:cs typeface="Fira Sans Medium"/>
                <a:sym typeface="Fira Sans Medium"/>
              </a:rPr>
              <a:t>WalletService REST Client integration</a:t>
            </a:r>
          </a:p>
        </p:txBody>
      </p:sp>
      <p:sp>
        <p:nvSpPr>
          <p:cNvPr name="TextBox 10" id="10"/>
          <p:cNvSpPr txBox="true"/>
          <p:nvPr/>
        </p:nvSpPr>
        <p:spPr>
          <a:xfrm rot="0">
            <a:off x="831935" y="3441075"/>
            <a:ext cx="5025827" cy="2449012"/>
          </a:xfrm>
          <a:prstGeom prst="rect">
            <a:avLst/>
          </a:prstGeom>
        </p:spPr>
        <p:txBody>
          <a:bodyPr anchor="t" rtlCol="false" tIns="0" lIns="0" bIns="0" rIns="0">
            <a:spAutoFit/>
          </a:bodyPr>
          <a:lstStyle/>
          <a:p>
            <a:pPr algn="l">
              <a:lnSpc>
                <a:spcPts val="2410"/>
              </a:lnSpc>
            </a:pPr>
            <a:r>
              <a:rPr lang="en-US" sz="2008" b="true">
                <a:solidFill>
                  <a:srgbClr val="000000"/>
                </a:solidFill>
                <a:latin typeface="Fira Sans Medium"/>
                <a:ea typeface="Fira Sans Medium"/>
                <a:cs typeface="Fira Sans Medium"/>
                <a:sym typeface="Fira Sans Medium"/>
              </a:rPr>
              <a:t>1 - pom.xml client stub generation</a:t>
            </a:r>
          </a:p>
          <a:p>
            <a:pPr algn="l">
              <a:lnSpc>
                <a:spcPts val="2328"/>
              </a:lnSpc>
            </a:pPr>
            <a:r>
              <a:rPr lang="en-US" sz="1940">
                <a:solidFill>
                  <a:srgbClr val="000000"/>
                </a:solidFill>
                <a:latin typeface="Fira Sans"/>
                <a:ea typeface="Fira Sans"/>
                <a:cs typeface="Fira Sans"/>
                <a:sym typeface="Fira Sans"/>
              </a:rPr>
              <a:t>Via openapi-generator-maven-plugin generates client stub java code from WalletService_openapi.yaml and import code in the project</a:t>
            </a:r>
          </a:p>
          <a:p>
            <a:pPr algn="l">
              <a:lnSpc>
                <a:spcPts val="2410"/>
              </a:lnSpc>
            </a:pPr>
          </a:p>
          <a:p>
            <a:pPr algn="l">
              <a:lnSpc>
                <a:spcPts val="2410"/>
              </a:lnSpc>
            </a:pPr>
          </a:p>
          <a:p>
            <a:pPr algn="l">
              <a:lnSpc>
                <a:spcPts val="2704"/>
              </a:lnSpc>
              <a:spcBef>
                <a:spcPct val="0"/>
              </a:spcBef>
            </a:pPr>
          </a:p>
        </p:txBody>
      </p:sp>
      <p:sp>
        <p:nvSpPr>
          <p:cNvPr name="TextBox 11" id="11"/>
          <p:cNvSpPr txBox="true"/>
          <p:nvPr/>
        </p:nvSpPr>
        <p:spPr>
          <a:xfrm rot="0">
            <a:off x="7275407" y="2155200"/>
            <a:ext cx="3806791" cy="1895475"/>
          </a:xfrm>
          <a:prstGeom prst="rect">
            <a:avLst/>
          </a:prstGeom>
        </p:spPr>
        <p:txBody>
          <a:bodyPr anchor="t" rtlCol="false" tIns="0" lIns="0" bIns="0" rIns="0">
            <a:spAutoFit/>
          </a:bodyPr>
          <a:lstStyle/>
          <a:p>
            <a:pPr algn="l">
              <a:lnSpc>
                <a:spcPts val="2520"/>
              </a:lnSpc>
            </a:pPr>
            <a:r>
              <a:rPr lang="en-US" sz="2100" b="true">
                <a:solidFill>
                  <a:srgbClr val="000000"/>
                </a:solidFill>
                <a:latin typeface="Fira Sans Medium"/>
                <a:ea typeface="Fira Sans Medium"/>
                <a:cs typeface="Fira Sans Medium"/>
                <a:sym typeface="Fira Sans Medium"/>
              </a:rPr>
              <a:t>2 - </a:t>
            </a:r>
            <a:r>
              <a:rPr lang="en-US" sz="2100" b="true">
                <a:solidFill>
                  <a:srgbClr val="000000"/>
                </a:solidFill>
                <a:latin typeface="Fira Sans Bold"/>
                <a:ea typeface="Fira Sans Bold"/>
                <a:cs typeface="Fira Sans Bold"/>
                <a:sym typeface="Fira Sans Bold"/>
              </a:rPr>
              <a:t>Create Client Service WalletServiceClient</a:t>
            </a:r>
          </a:p>
          <a:p>
            <a:pPr algn="l">
              <a:lnSpc>
                <a:spcPts val="2520"/>
              </a:lnSpc>
            </a:pPr>
            <a:r>
              <a:rPr lang="en-US" sz="2100" i="true" b="true">
                <a:solidFill>
                  <a:srgbClr val="000000"/>
                </a:solidFill>
                <a:latin typeface="Fira Sans Bold Italics"/>
                <a:ea typeface="Fira Sans Bold Italics"/>
                <a:cs typeface="Fira Sans Bold Italics"/>
                <a:sym typeface="Fira Sans Bold Italics"/>
              </a:rPr>
              <a:t> </a:t>
            </a:r>
            <a:r>
              <a:rPr lang="en-US" sz="2100" i="true">
                <a:solidFill>
                  <a:srgbClr val="000000"/>
                </a:solidFill>
                <a:latin typeface="Fira Sans Italics"/>
                <a:ea typeface="Fira Sans Italics"/>
                <a:cs typeface="Fira Sans Italics"/>
                <a:sym typeface="Fira Sans Italics"/>
              </a:rPr>
              <a:t>the service is retrieved through the discovery service Eureka gives instance available</a:t>
            </a:r>
          </a:p>
          <a:p>
            <a:pPr algn="l">
              <a:lnSpc>
                <a:spcPts val="2520"/>
              </a:lnSpc>
              <a:spcBef>
                <a:spcPct val="0"/>
              </a:spcBef>
            </a:pPr>
          </a:p>
        </p:txBody>
      </p:sp>
      <p:sp>
        <p:nvSpPr>
          <p:cNvPr name="TextBox 12" id="12"/>
          <p:cNvSpPr txBox="true"/>
          <p:nvPr/>
        </p:nvSpPr>
        <p:spPr>
          <a:xfrm rot="0">
            <a:off x="6975066" y="6107733"/>
            <a:ext cx="4358357" cy="1581150"/>
          </a:xfrm>
          <a:prstGeom prst="rect">
            <a:avLst/>
          </a:prstGeom>
        </p:spPr>
        <p:txBody>
          <a:bodyPr anchor="t" rtlCol="false" tIns="0" lIns="0" bIns="0" rIns="0">
            <a:spAutoFit/>
          </a:bodyPr>
          <a:lstStyle/>
          <a:p>
            <a:pPr algn="l">
              <a:lnSpc>
                <a:spcPts val="2520"/>
              </a:lnSpc>
            </a:pPr>
            <a:r>
              <a:rPr lang="en-US" sz="2100" b="true">
                <a:solidFill>
                  <a:srgbClr val="000000"/>
                </a:solidFill>
                <a:latin typeface="Fira Sans Medium"/>
                <a:ea typeface="Fira Sans Medium"/>
                <a:cs typeface="Fira Sans Medium"/>
                <a:sym typeface="Fira Sans Medium"/>
              </a:rPr>
              <a:t>3 - </a:t>
            </a:r>
            <a:r>
              <a:rPr lang="en-US" sz="2100" b="true">
                <a:solidFill>
                  <a:srgbClr val="000000"/>
                </a:solidFill>
                <a:latin typeface="Fira Sans Bold"/>
                <a:ea typeface="Fira Sans Bold"/>
                <a:cs typeface="Fira Sans Bold"/>
                <a:sym typeface="Fira Sans Bold"/>
              </a:rPr>
              <a:t>Inject WalletServiceClient </a:t>
            </a:r>
            <a:r>
              <a:rPr lang="en-US" sz="2100">
                <a:solidFill>
                  <a:srgbClr val="000000"/>
                </a:solidFill>
                <a:latin typeface="Fira Sans"/>
                <a:ea typeface="Fira Sans"/>
                <a:cs typeface="Fira Sans"/>
                <a:sym typeface="Fira Sans"/>
              </a:rPr>
              <a:t>bean in PublishServiceImpl through SpringBoot dependency injection ready to be used inside the service</a:t>
            </a:r>
          </a:p>
          <a:p>
            <a:pPr algn="l">
              <a:lnSpc>
                <a:spcPts val="252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3565751" y="6860977"/>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3398136" y="9019693"/>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11411608" y="7700723"/>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10800000">
            <a:off x="10187360" y="9553575"/>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AutoShape 10" id="10"/>
          <p:cNvSpPr/>
          <p:nvPr/>
        </p:nvSpPr>
        <p:spPr>
          <a:xfrm>
            <a:off x="7275407" y="2407132"/>
            <a:ext cx="8272402" cy="0"/>
          </a:xfrm>
          <a:prstGeom prst="line">
            <a:avLst/>
          </a:prstGeom>
          <a:ln cap="flat" w="9525">
            <a:solidFill>
              <a:srgbClr val="000000"/>
            </a:solidFill>
            <a:prstDash val="solid"/>
            <a:headEnd type="none" len="sm" w="sm"/>
            <a:tailEnd type="none" len="sm" w="sm"/>
          </a:ln>
        </p:spPr>
      </p:sp>
      <p:sp>
        <p:nvSpPr>
          <p:cNvPr name="Freeform 11" id="11"/>
          <p:cNvSpPr/>
          <p:nvPr/>
        </p:nvSpPr>
        <p:spPr>
          <a:xfrm flipH="false" flipV="false" rot="0">
            <a:off x="7275407" y="3331735"/>
            <a:ext cx="10661788" cy="3529242"/>
          </a:xfrm>
          <a:custGeom>
            <a:avLst/>
            <a:gdLst/>
            <a:ahLst/>
            <a:cxnLst/>
            <a:rect r="r" b="b" t="t" l="l"/>
            <a:pathLst>
              <a:path h="3529242" w="10661788">
                <a:moveTo>
                  <a:pt x="0" y="0"/>
                </a:moveTo>
                <a:lnTo>
                  <a:pt x="10661787" y="0"/>
                </a:lnTo>
                <a:lnTo>
                  <a:pt x="10661787" y="3529242"/>
                </a:lnTo>
                <a:lnTo>
                  <a:pt x="0" y="3529242"/>
                </a:lnTo>
                <a:lnTo>
                  <a:pt x="0" y="0"/>
                </a:lnTo>
                <a:close/>
              </a:path>
            </a:pathLst>
          </a:custGeom>
          <a:blipFill>
            <a:blip r:embed="rId2"/>
            <a:stretch>
              <a:fillRect l="0" t="-1034" r="-1360" b="-1034"/>
            </a:stretch>
          </a:blipFill>
        </p:spPr>
      </p:sp>
      <p:sp>
        <p:nvSpPr>
          <p:cNvPr name="Freeform 12" id="12"/>
          <p:cNvSpPr/>
          <p:nvPr/>
        </p:nvSpPr>
        <p:spPr>
          <a:xfrm flipH="false" flipV="false" rot="0">
            <a:off x="855916" y="5143500"/>
            <a:ext cx="4272543" cy="4573094"/>
          </a:xfrm>
          <a:custGeom>
            <a:avLst/>
            <a:gdLst/>
            <a:ahLst/>
            <a:cxnLst/>
            <a:rect r="r" b="b" t="t" l="l"/>
            <a:pathLst>
              <a:path h="4573094" w="4272543">
                <a:moveTo>
                  <a:pt x="0" y="0"/>
                </a:moveTo>
                <a:lnTo>
                  <a:pt x="4272543" y="0"/>
                </a:lnTo>
                <a:lnTo>
                  <a:pt x="4272543" y="4573094"/>
                </a:lnTo>
                <a:lnTo>
                  <a:pt x="0" y="4573094"/>
                </a:lnTo>
                <a:lnTo>
                  <a:pt x="0" y="0"/>
                </a:lnTo>
                <a:close/>
              </a:path>
            </a:pathLst>
          </a:custGeom>
          <a:blipFill>
            <a:blip r:embed="rId3"/>
            <a:stretch>
              <a:fillRect l="0" t="0" r="0" b="0"/>
            </a:stretch>
          </a:blipFill>
        </p:spPr>
      </p:sp>
      <p:sp>
        <p:nvSpPr>
          <p:cNvPr name="TextBox 13" id="13"/>
          <p:cNvSpPr txBox="true"/>
          <p:nvPr/>
        </p:nvSpPr>
        <p:spPr>
          <a:xfrm rot="0">
            <a:off x="1028700" y="1028700"/>
            <a:ext cx="5512745" cy="2209800"/>
          </a:xfrm>
          <a:prstGeom prst="rect">
            <a:avLst/>
          </a:prstGeom>
        </p:spPr>
        <p:txBody>
          <a:bodyPr anchor="t" rtlCol="false" tIns="0" lIns="0" bIns="0" rIns="0">
            <a:spAutoFit/>
          </a:bodyPr>
          <a:lstStyle/>
          <a:p>
            <a:pPr algn="l">
              <a:lnSpc>
                <a:spcPts val="8760"/>
              </a:lnSpc>
              <a:spcBef>
                <a:spcPct val="0"/>
              </a:spcBef>
            </a:pPr>
            <a:r>
              <a:rPr lang="en-US" b="true" sz="7300" spc="-73">
                <a:solidFill>
                  <a:srgbClr val="000000"/>
                </a:solidFill>
                <a:latin typeface="Fira Sans Medium"/>
                <a:ea typeface="Fira Sans Medium"/>
                <a:cs typeface="Fira Sans Medium"/>
                <a:sym typeface="Fira Sans Medium"/>
              </a:rPr>
              <a:t>Scenario Approve Ad</a:t>
            </a:r>
          </a:p>
        </p:txBody>
      </p:sp>
      <p:sp>
        <p:nvSpPr>
          <p:cNvPr name="TextBox 14" id="14"/>
          <p:cNvSpPr txBox="true"/>
          <p:nvPr/>
        </p:nvSpPr>
        <p:spPr>
          <a:xfrm rot="0">
            <a:off x="7275407" y="607196"/>
            <a:ext cx="8272402" cy="552450"/>
          </a:xfrm>
          <a:prstGeom prst="rect">
            <a:avLst/>
          </a:prstGeom>
        </p:spPr>
        <p:txBody>
          <a:bodyPr anchor="t" rtlCol="false" tIns="0" lIns="0" bIns="0" rIns="0">
            <a:spAutoFit/>
          </a:bodyPr>
          <a:lstStyle/>
          <a:p>
            <a:pPr algn="l">
              <a:lnSpc>
                <a:spcPts val="4320"/>
              </a:lnSpc>
              <a:spcBef>
                <a:spcPct val="0"/>
              </a:spcBef>
            </a:pPr>
            <a:r>
              <a:rPr lang="en-US" b="true" sz="3600">
                <a:solidFill>
                  <a:srgbClr val="000000"/>
                </a:solidFill>
                <a:latin typeface="Fira Sans Medium"/>
                <a:ea typeface="Fira Sans Medium"/>
                <a:cs typeface="Fira Sans Medium"/>
                <a:sym typeface="Fira Sans Medium"/>
              </a:rPr>
              <a:t>Obiettivo</a:t>
            </a:r>
          </a:p>
        </p:txBody>
      </p:sp>
      <p:sp>
        <p:nvSpPr>
          <p:cNvPr name="TextBox 15" id="15"/>
          <p:cNvSpPr txBox="true"/>
          <p:nvPr/>
        </p:nvSpPr>
        <p:spPr>
          <a:xfrm rot="0">
            <a:off x="7275407" y="1409484"/>
            <a:ext cx="8272402" cy="701675"/>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Fira Sans"/>
                <a:ea typeface="Fira Sans"/>
                <a:cs typeface="Fira Sans"/>
                <a:sym typeface="Fira Sans"/>
              </a:rPr>
              <a:t>L’utente con ruolo ADMIN approva un annuncio in uno stato PENDING_APPROVAL</a:t>
            </a:r>
          </a:p>
        </p:txBody>
      </p:sp>
      <p:sp>
        <p:nvSpPr>
          <p:cNvPr name="TextBox 16" id="16"/>
          <p:cNvSpPr txBox="true"/>
          <p:nvPr/>
        </p:nvSpPr>
        <p:spPr>
          <a:xfrm rot="0">
            <a:off x="7275407" y="2697645"/>
            <a:ext cx="8272402" cy="552450"/>
          </a:xfrm>
          <a:prstGeom prst="rect">
            <a:avLst/>
          </a:prstGeom>
        </p:spPr>
        <p:txBody>
          <a:bodyPr anchor="t" rtlCol="false" tIns="0" lIns="0" bIns="0" rIns="0">
            <a:spAutoFit/>
          </a:bodyPr>
          <a:lstStyle/>
          <a:p>
            <a:pPr algn="l">
              <a:lnSpc>
                <a:spcPts val="4320"/>
              </a:lnSpc>
              <a:spcBef>
                <a:spcPct val="0"/>
              </a:spcBef>
            </a:pPr>
            <a:r>
              <a:rPr lang="en-US" b="true" sz="3600">
                <a:solidFill>
                  <a:srgbClr val="000000"/>
                </a:solidFill>
                <a:latin typeface="Fira Sans Medium"/>
                <a:ea typeface="Fira Sans Medium"/>
                <a:cs typeface="Fira Sans Medium"/>
                <a:sym typeface="Fira Sans Medium"/>
              </a:rPr>
              <a:t>Sequence diagram</a:t>
            </a:r>
          </a:p>
        </p:txBody>
      </p:sp>
      <p:sp>
        <p:nvSpPr>
          <p:cNvPr name="TextBox 17" id="17"/>
          <p:cNvSpPr txBox="true"/>
          <p:nvPr/>
        </p:nvSpPr>
        <p:spPr>
          <a:xfrm rot="0">
            <a:off x="855916" y="4168913"/>
            <a:ext cx="4358357" cy="1266825"/>
          </a:xfrm>
          <a:prstGeom prst="rect">
            <a:avLst/>
          </a:prstGeom>
        </p:spPr>
        <p:txBody>
          <a:bodyPr anchor="t" rtlCol="false" tIns="0" lIns="0" bIns="0" rIns="0">
            <a:spAutoFit/>
          </a:bodyPr>
          <a:lstStyle/>
          <a:p>
            <a:pPr algn="l">
              <a:lnSpc>
                <a:spcPts val="2520"/>
              </a:lnSpc>
            </a:pPr>
            <a:r>
              <a:rPr lang="en-US" sz="2100" b="true">
                <a:solidFill>
                  <a:srgbClr val="000000"/>
                </a:solidFill>
                <a:latin typeface="Fira Sans Bold"/>
                <a:ea typeface="Fira Sans Bold"/>
                <a:cs typeface="Fira Sans Bold"/>
                <a:sym typeface="Fira Sans Bold"/>
              </a:rPr>
              <a:t>ApproveAd method </a:t>
            </a:r>
            <a:r>
              <a:rPr lang="en-US" sz="2100">
                <a:solidFill>
                  <a:srgbClr val="000000"/>
                </a:solidFill>
                <a:latin typeface="Fira Sans"/>
                <a:ea typeface="Fira Sans"/>
                <a:cs typeface="Fira Sans"/>
                <a:sym typeface="Fira Sans"/>
              </a:rPr>
              <a:t>in PublishService implementation class</a:t>
            </a:r>
          </a:p>
          <a:p>
            <a:pPr algn="l">
              <a:lnSpc>
                <a:spcPts val="252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7275407" y="1164408"/>
            <a:ext cx="8272402" cy="0"/>
          </a:xfrm>
          <a:prstGeom prst="line">
            <a:avLst/>
          </a:prstGeom>
          <a:ln cap="flat" w="9525">
            <a:solidFill>
              <a:srgbClr val="000000"/>
            </a:solidFill>
            <a:prstDash val="solid"/>
            <a:headEnd type="none" len="sm" w="sm"/>
            <a:tailEnd type="none" len="sm" w="sm"/>
          </a:ln>
        </p:spPr>
      </p:sp>
      <p:sp>
        <p:nvSpPr>
          <p:cNvPr name="Freeform 3" id="3"/>
          <p:cNvSpPr/>
          <p:nvPr/>
        </p:nvSpPr>
        <p:spPr>
          <a:xfrm flipH="false" flipV="false" rot="0">
            <a:off x="555418" y="4299325"/>
            <a:ext cx="5986027" cy="4958975"/>
          </a:xfrm>
          <a:custGeom>
            <a:avLst/>
            <a:gdLst/>
            <a:ahLst/>
            <a:cxnLst/>
            <a:rect r="r" b="b" t="t" l="l"/>
            <a:pathLst>
              <a:path h="4958975" w="5986027">
                <a:moveTo>
                  <a:pt x="0" y="0"/>
                </a:moveTo>
                <a:lnTo>
                  <a:pt x="5986027" y="0"/>
                </a:lnTo>
                <a:lnTo>
                  <a:pt x="5986027" y="4958975"/>
                </a:lnTo>
                <a:lnTo>
                  <a:pt x="0" y="4958975"/>
                </a:lnTo>
                <a:lnTo>
                  <a:pt x="0" y="0"/>
                </a:lnTo>
                <a:close/>
              </a:path>
            </a:pathLst>
          </a:custGeom>
          <a:blipFill>
            <a:blip r:embed="rId2"/>
            <a:stretch>
              <a:fillRect l="0" t="0" r="0" b="0"/>
            </a:stretch>
          </a:blipFill>
        </p:spPr>
      </p:sp>
      <p:sp>
        <p:nvSpPr>
          <p:cNvPr name="Freeform 4" id="4"/>
          <p:cNvSpPr/>
          <p:nvPr/>
        </p:nvSpPr>
        <p:spPr>
          <a:xfrm flipH="false" flipV="false" rot="0">
            <a:off x="7013979" y="2897694"/>
            <a:ext cx="10554386" cy="854222"/>
          </a:xfrm>
          <a:custGeom>
            <a:avLst/>
            <a:gdLst/>
            <a:ahLst/>
            <a:cxnLst/>
            <a:rect r="r" b="b" t="t" l="l"/>
            <a:pathLst>
              <a:path h="854222" w="10554386">
                <a:moveTo>
                  <a:pt x="0" y="0"/>
                </a:moveTo>
                <a:lnTo>
                  <a:pt x="10554386" y="0"/>
                </a:lnTo>
                <a:lnTo>
                  <a:pt x="10554386" y="854222"/>
                </a:lnTo>
                <a:lnTo>
                  <a:pt x="0" y="854222"/>
                </a:lnTo>
                <a:lnTo>
                  <a:pt x="0" y="0"/>
                </a:lnTo>
                <a:close/>
              </a:path>
            </a:pathLst>
          </a:custGeom>
          <a:blipFill>
            <a:blip r:embed="rId3"/>
            <a:stretch>
              <a:fillRect l="0" t="0" r="0" b="0"/>
            </a:stretch>
          </a:blipFill>
        </p:spPr>
      </p:sp>
      <p:sp>
        <p:nvSpPr>
          <p:cNvPr name="Freeform 5" id="5"/>
          <p:cNvSpPr/>
          <p:nvPr/>
        </p:nvSpPr>
        <p:spPr>
          <a:xfrm flipH="false" flipV="false" rot="0">
            <a:off x="7013979" y="4835535"/>
            <a:ext cx="10554386" cy="885024"/>
          </a:xfrm>
          <a:custGeom>
            <a:avLst/>
            <a:gdLst/>
            <a:ahLst/>
            <a:cxnLst/>
            <a:rect r="r" b="b" t="t" l="l"/>
            <a:pathLst>
              <a:path h="885024" w="10554386">
                <a:moveTo>
                  <a:pt x="0" y="0"/>
                </a:moveTo>
                <a:lnTo>
                  <a:pt x="10554386" y="0"/>
                </a:lnTo>
                <a:lnTo>
                  <a:pt x="10554386" y="885025"/>
                </a:lnTo>
                <a:lnTo>
                  <a:pt x="0" y="885025"/>
                </a:lnTo>
                <a:lnTo>
                  <a:pt x="0" y="0"/>
                </a:lnTo>
                <a:close/>
              </a:path>
            </a:pathLst>
          </a:custGeom>
          <a:blipFill>
            <a:blip r:embed="rId4"/>
            <a:stretch>
              <a:fillRect l="0" t="0" r="0" b="0"/>
            </a:stretch>
          </a:blipFill>
        </p:spPr>
      </p:sp>
      <p:sp>
        <p:nvSpPr>
          <p:cNvPr name="AutoShape 6" id="6"/>
          <p:cNvSpPr/>
          <p:nvPr/>
        </p:nvSpPr>
        <p:spPr>
          <a:xfrm>
            <a:off x="12100672" y="3600450"/>
            <a:ext cx="0" cy="1803599"/>
          </a:xfrm>
          <a:prstGeom prst="line">
            <a:avLst/>
          </a:prstGeom>
          <a:ln cap="flat" w="381000">
            <a:solidFill>
              <a:srgbClr val="00A181"/>
            </a:solidFill>
            <a:prstDash val="solid"/>
            <a:headEnd type="none" len="sm" w="sm"/>
            <a:tailEnd type="arrow" len="sm" w="med"/>
          </a:ln>
        </p:spPr>
      </p:sp>
      <p:sp>
        <p:nvSpPr>
          <p:cNvPr name="TextBox 7" id="7"/>
          <p:cNvSpPr txBox="true"/>
          <p:nvPr/>
        </p:nvSpPr>
        <p:spPr>
          <a:xfrm rot="0">
            <a:off x="1028700" y="1028700"/>
            <a:ext cx="5512745" cy="2571750"/>
          </a:xfrm>
          <a:prstGeom prst="rect">
            <a:avLst/>
          </a:prstGeom>
        </p:spPr>
        <p:txBody>
          <a:bodyPr anchor="t" rtlCol="false" tIns="0" lIns="0" bIns="0" rIns="0">
            <a:spAutoFit/>
          </a:bodyPr>
          <a:lstStyle/>
          <a:p>
            <a:pPr algn="l">
              <a:lnSpc>
                <a:spcPts val="10199"/>
              </a:lnSpc>
              <a:spcBef>
                <a:spcPct val="0"/>
              </a:spcBef>
            </a:pPr>
            <a:r>
              <a:rPr lang="en-US" b="true" sz="8499" spc="-84">
                <a:solidFill>
                  <a:srgbClr val="000000"/>
                </a:solidFill>
                <a:latin typeface="Fira Sans Medium"/>
                <a:ea typeface="Fira Sans Medium"/>
                <a:cs typeface="Fira Sans Medium"/>
                <a:sym typeface="Fira Sans Medium"/>
              </a:rPr>
              <a:t>Scenario Publish Ad</a:t>
            </a:r>
          </a:p>
        </p:txBody>
      </p:sp>
      <p:sp>
        <p:nvSpPr>
          <p:cNvPr name="TextBox 8" id="8"/>
          <p:cNvSpPr txBox="true"/>
          <p:nvPr/>
        </p:nvSpPr>
        <p:spPr>
          <a:xfrm rot="0">
            <a:off x="7275407" y="476250"/>
            <a:ext cx="9538960" cy="552450"/>
          </a:xfrm>
          <a:prstGeom prst="rect">
            <a:avLst/>
          </a:prstGeom>
        </p:spPr>
        <p:txBody>
          <a:bodyPr anchor="t" rtlCol="false" tIns="0" lIns="0" bIns="0" rIns="0">
            <a:spAutoFit/>
          </a:bodyPr>
          <a:lstStyle/>
          <a:p>
            <a:pPr algn="l">
              <a:lnSpc>
                <a:spcPts val="4320"/>
              </a:lnSpc>
              <a:spcBef>
                <a:spcPct val="0"/>
              </a:spcBef>
            </a:pPr>
            <a:r>
              <a:rPr lang="en-US" b="true" sz="3600">
                <a:solidFill>
                  <a:srgbClr val="000000"/>
                </a:solidFill>
                <a:latin typeface="Fira Sans Medium"/>
                <a:ea typeface="Fira Sans Medium"/>
                <a:cs typeface="Fira Sans Medium"/>
                <a:sym typeface="Fira Sans Medium"/>
              </a:rPr>
              <a:t>Client polling after ADMIN has approved</a:t>
            </a:r>
          </a:p>
        </p:txBody>
      </p:sp>
      <p:sp>
        <p:nvSpPr>
          <p:cNvPr name="TextBox 9" id="9"/>
          <p:cNvSpPr txBox="true"/>
          <p:nvPr/>
        </p:nvSpPr>
        <p:spPr>
          <a:xfrm rot="0">
            <a:off x="13020140" y="3885266"/>
            <a:ext cx="4548224" cy="723900"/>
          </a:xfrm>
          <a:prstGeom prst="rect">
            <a:avLst/>
          </a:prstGeom>
        </p:spPr>
        <p:txBody>
          <a:bodyPr anchor="t" rtlCol="false" tIns="0" lIns="0" bIns="0" rIns="0">
            <a:spAutoFit/>
          </a:bodyPr>
          <a:lstStyle/>
          <a:p>
            <a:pPr algn="l">
              <a:lnSpc>
                <a:spcPts val="2879"/>
              </a:lnSpc>
              <a:spcBef>
                <a:spcPct val="0"/>
              </a:spcBef>
            </a:pPr>
            <a:r>
              <a:rPr lang="en-US" sz="2400">
                <a:solidFill>
                  <a:srgbClr val="000000"/>
                </a:solidFill>
                <a:latin typeface="Fira Sans"/>
                <a:ea typeface="Fira Sans"/>
                <a:cs typeface="Fira Sans"/>
                <a:sym typeface="Fira Sans"/>
              </a:rPr>
              <a:t>Every </a:t>
            </a:r>
            <a:r>
              <a:rPr lang="en-US" b="true" sz="2400">
                <a:solidFill>
                  <a:srgbClr val="000000"/>
                </a:solidFill>
                <a:latin typeface="Fira Sans Bold"/>
                <a:ea typeface="Fira Sans Bold"/>
                <a:cs typeface="Fira Sans Bold"/>
                <a:sym typeface="Fira Sans Bold"/>
              </a:rPr>
              <a:t>5 seconds</a:t>
            </a:r>
            <a:r>
              <a:rPr lang="en-US" sz="2400">
                <a:solidFill>
                  <a:srgbClr val="000000"/>
                </a:solidFill>
                <a:latin typeface="Fira Sans"/>
                <a:ea typeface="Fira Sans"/>
                <a:cs typeface="Fira Sans"/>
                <a:sym typeface="Fira Sans"/>
              </a:rPr>
              <a:t> client polling checkAdStatus </a:t>
            </a:r>
          </a:p>
        </p:txBody>
      </p:sp>
      <p:sp>
        <p:nvSpPr>
          <p:cNvPr name="TextBox 10" id="10"/>
          <p:cNvSpPr txBox="true"/>
          <p:nvPr/>
        </p:nvSpPr>
        <p:spPr>
          <a:xfrm rot="0">
            <a:off x="7597380" y="6256770"/>
            <a:ext cx="8187153" cy="1085850"/>
          </a:xfrm>
          <a:prstGeom prst="rect">
            <a:avLst/>
          </a:prstGeom>
        </p:spPr>
        <p:txBody>
          <a:bodyPr anchor="t" rtlCol="false" tIns="0" lIns="0" bIns="0" rIns="0">
            <a:spAutoFit/>
          </a:bodyPr>
          <a:lstStyle/>
          <a:p>
            <a:pPr algn="l">
              <a:lnSpc>
                <a:spcPts val="2879"/>
              </a:lnSpc>
            </a:pPr>
            <a:r>
              <a:rPr lang="en-US" sz="2400">
                <a:solidFill>
                  <a:srgbClr val="000000"/>
                </a:solidFill>
                <a:latin typeface="Fira Sans"/>
                <a:ea typeface="Fira Sans"/>
                <a:cs typeface="Fira Sans"/>
                <a:sym typeface="Fira Sans"/>
              </a:rPr>
              <a:t>It is possible thanks to the method</a:t>
            </a:r>
            <a:r>
              <a:rPr lang="en-US" sz="2400" b="true">
                <a:solidFill>
                  <a:srgbClr val="000000"/>
                </a:solidFill>
                <a:latin typeface="Fira Sans Medium"/>
                <a:ea typeface="Fira Sans Medium"/>
                <a:cs typeface="Fira Sans Medium"/>
                <a:sym typeface="Fira Sans Medium"/>
              </a:rPr>
              <a:t> </a:t>
            </a:r>
            <a:r>
              <a:rPr lang="en-US" sz="2400" i="true" b="true">
                <a:solidFill>
                  <a:srgbClr val="000000"/>
                </a:solidFill>
                <a:latin typeface="Fira Sans Bold Italics"/>
                <a:ea typeface="Fira Sans Bold Italics"/>
                <a:cs typeface="Fira Sans Bold Italics"/>
                <a:sym typeface="Fira Sans Bold Italics"/>
              </a:rPr>
              <a:t>pollStatus</a:t>
            </a:r>
            <a:r>
              <a:rPr lang="en-US" sz="2400" i="true">
                <a:solidFill>
                  <a:srgbClr val="000000"/>
                </a:solidFill>
                <a:latin typeface="Fira Sans Italics"/>
                <a:ea typeface="Fira Sans Italics"/>
                <a:cs typeface="Fira Sans Italics"/>
                <a:sym typeface="Fira Sans Italics"/>
              </a:rPr>
              <a:t> </a:t>
            </a:r>
            <a:r>
              <a:rPr lang="en-US" sz="2400">
                <a:solidFill>
                  <a:srgbClr val="000000"/>
                </a:solidFill>
                <a:latin typeface="Fira Sans"/>
                <a:ea typeface="Fira Sans"/>
                <a:cs typeface="Fira Sans"/>
                <a:sym typeface="Fira Sans"/>
              </a:rPr>
              <a:t>defined in Client </a:t>
            </a:r>
            <a:r>
              <a:rPr lang="en-US" sz="2400" b="true">
                <a:solidFill>
                  <a:srgbClr val="000000"/>
                </a:solidFill>
                <a:latin typeface="Fira Sans Bold"/>
                <a:ea typeface="Fira Sans Bold"/>
                <a:cs typeface="Fira Sans Bold"/>
                <a:sym typeface="Fira Sans Bold"/>
              </a:rPr>
              <a:t>PublishService</a:t>
            </a:r>
          </a:p>
          <a:p>
            <a:pPr algn="l">
              <a:lnSpc>
                <a:spcPts val="2879"/>
              </a:lnSpc>
              <a:spcBef>
                <a:spcPct val="0"/>
              </a:spcBef>
            </a:pPr>
          </a:p>
        </p:txBody>
      </p:sp>
      <p:sp>
        <p:nvSpPr>
          <p:cNvPr name="TextBox 11" id="11"/>
          <p:cNvSpPr txBox="true"/>
          <p:nvPr/>
        </p:nvSpPr>
        <p:spPr>
          <a:xfrm rot="0">
            <a:off x="555418" y="9428285"/>
            <a:ext cx="7500528" cy="676275"/>
          </a:xfrm>
          <a:prstGeom prst="rect">
            <a:avLst/>
          </a:prstGeom>
        </p:spPr>
        <p:txBody>
          <a:bodyPr anchor="t" rtlCol="false" tIns="0" lIns="0" bIns="0" rIns="0">
            <a:spAutoFit/>
          </a:bodyPr>
          <a:lstStyle/>
          <a:p>
            <a:pPr algn="l">
              <a:lnSpc>
                <a:spcPts val="2640"/>
              </a:lnSpc>
            </a:pPr>
            <a:r>
              <a:rPr lang="en-US" sz="2200" i="true">
                <a:solidFill>
                  <a:srgbClr val="000000"/>
                </a:solidFill>
                <a:latin typeface="Fira Sans Italics"/>
                <a:ea typeface="Fira Sans Italics"/>
                <a:cs typeface="Fira Sans Italics"/>
                <a:sym typeface="Fira Sans Italics"/>
              </a:rPr>
              <a:t>url called: http://localhost/api/publish/ad/${adId}/status</a:t>
            </a:r>
          </a:p>
          <a:p>
            <a:pPr algn="l">
              <a:lnSpc>
                <a:spcPts val="2640"/>
              </a:lnSpc>
              <a:spcBef>
                <a:spcPct val="0"/>
              </a:spcBef>
            </a:pPr>
            <a:r>
              <a:rPr lang="en-US" sz="2200" i="true">
                <a:solidFill>
                  <a:srgbClr val="000000"/>
                </a:solidFill>
                <a:latin typeface="Fira Sans Italics"/>
                <a:ea typeface="Fira Sans Italics"/>
                <a:cs typeface="Fira Sans Italics"/>
                <a:sym typeface="Fira Sans Italics"/>
              </a:rPr>
              <a:t>with http method GET</a:t>
            </a:r>
          </a:p>
        </p:txBody>
      </p:sp>
      <p:sp>
        <p:nvSpPr>
          <p:cNvPr name="AutoShape 12" id="12"/>
          <p:cNvSpPr/>
          <p:nvPr/>
        </p:nvSpPr>
        <p:spPr>
          <a:xfrm flipH="true">
            <a:off x="7597380" y="7456920"/>
            <a:ext cx="1803599" cy="0"/>
          </a:xfrm>
          <a:prstGeom prst="line">
            <a:avLst/>
          </a:prstGeom>
          <a:ln cap="flat" w="228600">
            <a:solidFill>
              <a:srgbClr val="00A181"/>
            </a:solidFill>
            <a:prstDash val="solid"/>
            <a:headEnd type="none" len="sm" w="sm"/>
            <a:tailEnd type="arrow" len="sm" w="med"/>
          </a:ln>
        </p:spPr>
      </p:sp>
      <p:grpSp>
        <p:nvGrpSpPr>
          <p:cNvPr name="Group 13" id="13"/>
          <p:cNvGrpSpPr/>
          <p:nvPr/>
        </p:nvGrpSpPr>
        <p:grpSpPr>
          <a:xfrm rot="0">
            <a:off x="13606486" y="7100634"/>
            <a:ext cx="3882645" cy="3362389"/>
            <a:chOff x="0" y="0"/>
            <a:chExt cx="3619627" cy="3134614"/>
          </a:xfrm>
        </p:grpSpPr>
        <p:sp>
          <p:nvSpPr>
            <p:cNvPr name="Freeform 14" id="1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969696"/>
            </a:solidFill>
          </p:spPr>
        </p:sp>
      </p:grpSp>
      <p:grpSp>
        <p:nvGrpSpPr>
          <p:cNvPr name="Group 15" id="15"/>
          <p:cNvGrpSpPr/>
          <p:nvPr/>
        </p:nvGrpSpPr>
        <p:grpSpPr>
          <a:xfrm rot="-10800000">
            <a:off x="14063575" y="7518426"/>
            <a:ext cx="4985461" cy="4317433"/>
            <a:chOff x="0" y="0"/>
            <a:chExt cx="3619627" cy="3134614"/>
          </a:xfrm>
        </p:grpSpPr>
        <p:sp>
          <p:nvSpPr>
            <p:cNvPr name="Freeform 16" id="1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7" id="17"/>
          <p:cNvGrpSpPr/>
          <p:nvPr/>
        </p:nvGrpSpPr>
        <p:grpSpPr>
          <a:xfrm rot="0">
            <a:off x="15547809" y="8373262"/>
            <a:ext cx="3998359" cy="3462597"/>
            <a:chOff x="0" y="0"/>
            <a:chExt cx="3619627" cy="3134614"/>
          </a:xfrm>
        </p:grpSpPr>
        <p:sp>
          <p:nvSpPr>
            <p:cNvPr name="Freeform 18" id="1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19" id="19"/>
          <p:cNvSpPr txBox="true"/>
          <p:nvPr/>
        </p:nvSpPr>
        <p:spPr>
          <a:xfrm rot="0">
            <a:off x="7275407" y="1409484"/>
            <a:ext cx="10213725" cy="1054100"/>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Fira Sans Light"/>
                <a:ea typeface="Fira Sans Light"/>
                <a:cs typeface="Fira Sans Light"/>
                <a:sym typeface="Fira Sans Light"/>
              </a:rPr>
              <a:t>Page displaying listing of user Ads continously request status of each PENDING_APPROVAL ads and automatically update status to PUBLISHED or REJECTED without refresh the page or any other action on the page DOM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028700" y="3610120"/>
            <a:ext cx="9390559" cy="806936"/>
            <a:chOff x="0" y="0"/>
            <a:chExt cx="1464322" cy="125830"/>
          </a:xfrm>
        </p:grpSpPr>
        <p:sp>
          <p:nvSpPr>
            <p:cNvPr name="Freeform 3" id="3"/>
            <p:cNvSpPr/>
            <p:nvPr/>
          </p:nvSpPr>
          <p:spPr>
            <a:xfrm flipH="false" flipV="false" rot="0">
              <a:off x="0" y="0"/>
              <a:ext cx="1464322" cy="125830"/>
            </a:xfrm>
            <a:custGeom>
              <a:avLst/>
              <a:gdLst/>
              <a:ahLst/>
              <a:cxnLst/>
              <a:rect r="r" b="b" t="t" l="l"/>
              <a:pathLst>
                <a:path h="125830" w="1464322">
                  <a:moveTo>
                    <a:pt x="0" y="0"/>
                  </a:moveTo>
                  <a:lnTo>
                    <a:pt x="1464322" y="0"/>
                  </a:lnTo>
                  <a:lnTo>
                    <a:pt x="1464322" y="125830"/>
                  </a:lnTo>
                  <a:lnTo>
                    <a:pt x="0" y="125830"/>
                  </a:lnTo>
                  <a:close/>
                </a:path>
              </a:pathLst>
            </a:custGeom>
            <a:solidFill>
              <a:srgbClr val="F4F4F4"/>
            </a:solidFill>
          </p:spPr>
        </p:sp>
        <p:sp>
          <p:nvSpPr>
            <p:cNvPr name="TextBox 4" id="4"/>
            <p:cNvSpPr txBox="true"/>
            <p:nvPr/>
          </p:nvSpPr>
          <p:spPr>
            <a:xfrm>
              <a:off x="0" y="-19050"/>
              <a:ext cx="1464322" cy="144880"/>
            </a:xfrm>
            <a:prstGeom prst="rect">
              <a:avLst/>
            </a:prstGeom>
          </p:spPr>
          <p:txBody>
            <a:bodyPr anchor="ctr" rtlCol="false" tIns="254000" lIns="254000" bIns="254000" rIns="254000"/>
            <a:lstStyle/>
            <a:p>
              <a:pPr algn="l">
                <a:lnSpc>
                  <a:spcPts val="2470"/>
                </a:lnSpc>
              </a:pPr>
              <a:r>
                <a:rPr lang="en-US" sz="1900" b="true">
                  <a:solidFill>
                    <a:srgbClr val="000000"/>
                  </a:solidFill>
                  <a:latin typeface="Fira Sans Medium"/>
                  <a:ea typeface="Fira Sans Medium"/>
                  <a:cs typeface="Fira Sans Medium"/>
                  <a:sym typeface="Fira Sans Medium"/>
                </a:rPr>
                <a:t># git clone https://github.com/fpaolant/RealEstateAds.git &amp;&amp; cd RealEstateAds</a:t>
              </a:r>
            </a:p>
          </p:txBody>
        </p:sp>
      </p:grpSp>
      <p:grpSp>
        <p:nvGrpSpPr>
          <p:cNvPr name="Group 5" id="5"/>
          <p:cNvGrpSpPr/>
          <p:nvPr/>
        </p:nvGrpSpPr>
        <p:grpSpPr>
          <a:xfrm rot="-10800000">
            <a:off x="-2915828" y="-3678236"/>
            <a:ext cx="12804984" cy="6226137"/>
            <a:chOff x="0" y="0"/>
            <a:chExt cx="11048529" cy="5372100"/>
          </a:xfrm>
        </p:grpSpPr>
        <p:sp>
          <p:nvSpPr>
            <p:cNvPr name="Freeform 6" id="6"/>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7" id="7"/>
          <p:cNvGrpSpPr/>
          <p:nvPr/>
        </p:nvGrpSpPr>
        <p:grpSpPr>
          <a:xfrm rot="0">
            <a:off x="8611724" y="-865713"/>
            <a:ext cx="2695438" cy="2334501"/>
            <a:chOff x="0" y="0"/>
            <a:chExt cx="6202680" cy="5372100"/>
          </a:xfrm>
        </p:grpSpPr>
        <p:sp>
          <p:nvSpPr>
            <p:cNvPr name="Freeform 8" id="8"/>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grpSp>
        <p:nvGrpSpPr>
          <p:cNvPr name="Group 9" id="9"/>
          <p:cNvGrpSpPr/>
          <p:nvPr/>
        </p:nvGrpSpPr>
        <p:grpSpPr>
          <a:xfrm rot="0">
            <a:off x="1028700" y="4841853"/>
            <a:ext cx="9390559" cy="806936"/>
            <a:chOff x="0" y="0"/>
            <a:chExt cx="1464322" cy="125830"/>
          </a:xfrm>
        </p:grpSpPr>
        <p:sp>
          <p:nvSpPr>
            <p:cNvPr name="Freeform 10" id="10"/>
            <p:cNvSpPr/>
            <p:nvPr/>
          </p:nvSpPr>
          <p:spPr>
            <a:xfrm flipH="false" flipV="false" rot="0">
              <a:off x="0" y="0"/>
              <a:ext cx="1464322" cy="125830"/>
            </a:xfrm>
            <a:custGeom>
              <a:avLst/>
              <a:gdLst/>
              <a:ahLst/>
              <a:cxnLst/>
              <a:rect r="r" b="b" t="t" l="l"/>
              <a:pathLst>
                <a:path h="125830" w="1464322">
                  <a:moveTo>
                    <a:pt x="0" y="0"/>
                  </a:moveTo>
                  <a:lnTo>
                    <a:pt x="1464322" y="0"/>
                  </a:lnTo>
                  <a:lnTo>
                    <a:pt x="1464322" y="125830"/>
                  </a:lnTo>
                  <a:lnTo>
                    <a:pt x="0" y="125830"/>
                  </a:lnTo>
                  <a:close/>
                </a:path>
              </a:pathLst>
            </a:custGeom>
            <a:solidFill>
              <a:srgbClr val="F4F4F4"/>
            </a:solidFill>
          </p:spPr>
        </p:sp>
        <p:sp>
          <p:nvSpPr>
            <p:cNvPr name="TextBox 11" id="11"/>
            <p:cNvSpPr txBox="true"/>
            <p:nvPr/>
          </p:nvSpPr>
          <p:spPr>
            <a:xfrm>
              <a:off x="0" y="-19050"/>
              <a:ext cx="1464322" cy="144880"/>
            </a:xfrm>
            <a:prstGeom prst="rect">
              <a:avLst/>
            </a:prstGeom>
          </p:spPr>
          <p:txBody>
            <a:bodyPr anchor="ctr" rtlCol="false" tIns="254000" lIns="254000" bIns="254000" rIns="254000"/>
            <a:lstStyle/>
            <a:p>
              <a:pPr algn="l">
                <a:lnSpc>
                  <a:spcPts val="2470"/>
                </a:lnSpc>
              </a:pPr>
              <a:r>
                <a:rPr lang="en-US" sz="1900" b="true">
                  <a:solidFill>
                    <a:srgbClr val="000000"/>
                  </a:solidFill>
                  <a:latin typeface="Fira Sans Medium"/>
                  <a:ea typeface="Fira Sans Medium"/>
                  <a:cs typeface="Fira Sans Medium"/>
                  <a:sym typeface="Fira Sans Medium"/>
                </a:rPr>
                <a:t># docker compose up</a:t>
              </a:r>
            </a:p>
          </p:txBody>
        </p:sp>
      </p:grpSp>
      <p:sp>
        <p:nvSpPr>
          <p:cNvPr name="Freeform 12" id="12"/>
          <p:cNvSpPr/>
          <p:nvPr/>
        </p:nvSpPr>
        <p:spPr>
          <a:xfrm flipH="false" flipV="false" rot="0">
            <a:off x="6757737" y="6328238"/>
            <a:ext cx="8825133" cy="3630130"/>
          </a:xfrm>
          <a:custGeom>
            <a:avLst/>
            <a:gdLst/>
            <a:ahLst/>
            <a:cxnLst/>
            <a:rect r="r" b="b" t="t" l="l"/>
            <a:pathLst>
              <a:path h="3630130" w="8825133">
                <a:moveTo>
                  <a:pt x="0" y="0"/>
                </a:moveTo>
                <a:lnTo>
                  <a:pt x="8825133" y="0"/>
                </a:lnTo>
                <a:lnTo>
                  <a:pt x="8825133" y="3630130"/>
                </a:lnTo>
                <a:lnTo>
                  <a:pt x="0" y="3630130"/>
                </a:lnTo>
                <a:lnTo>
                  <a:pt x="0" y="0"/>
                </a:lnTo>
                <a:close/>
              </a:path>
            </a:pathLst>
          </a:custGeom>
          <a:blipFill>
            <a:blip r:embed="rId2"/>
            <a:stretch>
              <a:fillRect l="-2258" t="-7882" r="-2361" b="0"/>
            </a:stretch>
          </a:blipFill>
        </p:spPr>
      </p:sp>
      <p:sp>
        <p:nvSpPr>
          <p:cNvPr name="Freeform 13" id="13"/>
          <p:cNvSpPr/>
          <p:nvPr/>
        </p:nvSpPr>
        <p:spPr>
          <a:xfrm flipH="false" flipV="false" rot="0">
            <a:off x="1028700" y="6328238"/>
            <a:ext cx="3076886" cy="3630130"/>
          </a:xfrm>
          <a:custGeom>
            <a:avLst/>
            <a:gdLst/>
            <a:ahLst/>
            <a:cxnLst/>
            <a:rect r="r" b="b" t="t" l="l"/>
            <a:pathLst>
              <a:path h="3630130" w="3076886">
                <a:moveTo>
                  <a:pt x="0" y="0"/>
                </a:moveTo>
                <a:lnTo>
                  <a:pt x="3076886" y="0"/>
                </a:lnTo>
                <a:lnTo>
                  <a:pt x="3076886" y="3630130"/>
                </a:lnTo>
                <a:lnTo>
                  <a:pt x="0" y="3630130"/>
                </a:lnTo>
                <a:lnTo>
                  <a:pt x="0" y="0"/>
                </a:lnTo>
                <a:close/>
              </a:path>
            </a:pathLst>
          </a:custGeom>
          <a:blipFill>
            <a:blip r:embed="rId3"/>
            <a:stretch>
              <a:fillRect l="0" t="0" r="0" b="0"/>
            </a:stretch>
          </a:blipFill>
        </p:spPr>
      </p:sp>
      <p:sp>
        <p:nvSpPr>
          <p:cNvPr name="TextBox 14" id="14"/>
          <p:cNvSpPr txBox="true"/>
          <p:nvPr/>
        </p:nvSpPr>
        <p:spPr>
          <a:xfrm rot="0">
            <a:off x="524773" y="695699"/>
            <a:ext cx="7947936" cy="1024890"/>
          </a:xfrm>
          <a:prstGeom prst="rect">
            <a:avLst/>
          </a:prstGeom>
        </p:spPr>
        <p:txBody>
          <a:bodyPr anchor="t" rtlCol="false" tIns="0" lIns="0" bIns="0" rIns="0">
            <a:spAutoFit/>
          </a:bodyPr>
          <a:lstStyle/>
          <a:p>
            <a:pPr algn="l" marL="0" indent="0" lvl="0">
              <a:lnSpc>
                <a:spcPts val="8189"/>
              </a:lnSpc>
              <a:spcBef>
                <a:spcPct val="0"/>
              </a:spcBef>
            </a:pPr>
            <a:r>
              <a:rPr lang="en-US" b="true" sz="6299" spc="-62">
                <a:solidFill>
                  <a:srgbClr val="000000"/>
                </a:solidFill>
                <a:latin typeface="Fira Sans Medium"/>
                <a:ea typeface="Fira Sans Medium"/>
                <a:cs typeface="Fira Sans Medium"/>
                <a:sym typeface="Fira Sans Medium"/>
              </a:rPr>
              <a:t>Getting started</a:t>
            </a:r>
          </a:p>
        </p:txBody>
      </p:sp>
      <p:sp>
        <p:nvSpPr>
          <p:cNvPr name="TextBox 15" id="15"/>
          <p:cNvSpPr txBox="true"/>
          <p:nvPr/>
        </p:nvSpPr>
        <p:spPr>
          <a:xfrm rot="0">
            <a:off x="505569" y="3035445"/>
            <a:ext cx="5962191" cy="422275"/>
          </a:xfrm>
          <a:prstGeom prst="rect">
            <a:avLst/>
          </a:prstGeom>
        </p:spPr>
        <p:txBody>
          <a:bodyPr anchor="t" rtlCol="false" tIns="0" lIns="0" bIns="0" rIns="0">
            <a:spAutoFit/>
          </a:bodyPr>
          <a:lstStyle/>
          <a:p>
            <a:pPr algn="l" marL="539749" indent="-269875" lvl="1">
              <a:lnSpc>
                <a:spcPts val="3499"/>
              </a:lnSpc>
              <a:buAutoNum type="arabicPeriod" startAt="1"/>
            </a:pPr>
            <a:r>
              <a:rPr lang="en-US" sz="2499">
                <a:solidFill>
                  <a:srgbClr val="F4F4F4"/>
                </a:solidFill>
                <a:latin typeface="Fira Sans"/>
                <a:ea typeface="Fira Sans"/>
                <a:cs typeface="Fira Sans"/>
                <a:sym typeface="Fira Sans"/>
              </a:rPr>
              <a:t>Clone the project</a:t>
            </a:r>
          </a:p>
        </p:txBody>
      </p:sp>
      <p:sp>
        <p:nvSpPr>
          <p:cNvPr name="TextBox 16" id="16"/>
          <p:cNvSpPr txBox="true"/>
          <p:nvPr/>
        </p:nvSpPr>
        <p:spPr>
          <a:xfrm rot="0">
            <a:off x="11170303" y="3010531"/>
            <a:ext cx="6670252" cy="1406525"/>
          </a:xfrm>
          <a:prstGeom prst="rect">
            <a:avLst/>
          </a:prstGeom>
        </p:spPr>
        <p:txBody>
          <a:bodyPr anchor="t" rtlCol="false" tIns="0" lIns="0" bIns="0" rIns="0">
            <a:spAutoFit/>
          </a:bodyPr>
          <a:lstStyle/>
          <a:p>
            <a:pPr algn="r">
              <a:lnSpc>
                <a:spcPts val="2800"/>
              </a:lnSpc>
            </a:pPr>
            <a:r>
              <a:rPr lang="en-US" b="true" sz="2000" i="true">
                <a:solidFill>
                  <a:srgbClr val="A4E473"/>
                </a:solidFill>
                <a:latin typeface="Fira Sans Bold Italics"/>
                <a:ea typeface="Fira Sans Bold Italics"/>
                <a:cs typeface="Fira Sans Bold Italics"/>
                <a:sym typeface="Fira Sans Bold Italics"/>
              </a:rPr>
              <a:t>REQUIREMENTS</a:t>
            </a:r>
          </a:p>
          <a:p>
            <a:pPr algn="l" marL="431802" indent="-215901" lvl="1">
              <a:lnSpc>
                <a:spcPts val="2800"/>
              </a:lnSpc>
              <a:buFont typeface="Arial"/>
              <a:buChar char="•"/>
            </a:pPr>
            <a:r>
              <a:rPr lang="en-US" b="true" sz="2000" i="true">
                <a:solidFill>
                  <a:srgbClr val="F4F4F4"/>
                </a:solidFill>
                <a:latin typeface="Fira Sans Bold Italics"/>
                <a:ea typeface="Fira Sans Bold Italics"/>
                <a:cs typeface="Fira Sans Bold Italics"/>
                <a:sym typeface="Fira Sans Bold Italics"/>
              </a:rPr>
              <a:t>git client (https://git-scm.com/downloads)</a:t>
            </a:r>
          </a:p>
          <a:p>
            <a:pPr algn="l" marL="431802" indent="-215901" lvl="1">
              <a:lnSpc>
                <a:spcPts val="2800"/>
              </a:lnSpc>
              <a:buFont typeface="Arial"/>
              <a:buChar char="•"/>
            </a:pPr>
            <a:r>
              <a:rPr lang="en-US" b="true" sz="2000" i="true">
                <a:solidFill>
                  <a:srgbClr val="F4F4F4"/>
                </a:solidFill>
                <a:latin typeface="Fira Sans Bold Italics"/>
                <a:ea typeface="Fira Sans Bold Italics"/>
                <a:cs typeface="Fira Sans Bold Italics"/>
                <a:sym typeface="Fira Sans Bold Italics"/>
              </a:rPr>
              <a:t>Docker (https://www.docker.com/)</a:t>
            </a:r>
          </a:p>
          <a:p>
            <a:pPr algn="l" marL="431802" indent="-215901" lvl="1">
              <a:lnSpc>
                <a:spcPts val="2800"/>
              </a:lnSpc>
              <a:buFont typeface="Arial"/>
              <a:buChar char="•"/>
            </a:pPr>
            <a:r>
              <a:rPr lang="en-US" b="true" sz="2000" i="true">
                <a:solidFill>
                  <a:srgbClr val="F4F4F4"/>
                </a:solidFill>
                <a:latin typeface="Fira Sans Bold Italics"/>
                <a:ea typeface="Fira Sans Bold Italics"/>
                <a:cs typeface="Fira Sans Bold Italics"/>
                <a:sym typeface="Fira Sans Bold Italics"/>
              </a:rPr>
              <a:t>Web browser (e.g. https://www.google.com/chrome/)</a:t>
            </a:r>
          </a:p>
        </p:txBody>
      </p:sp>
      <p:sp>
        <p:nvSpPr>
          <p:cNvPr name="TextBox 17" id="17"/>
          <p:cNvSpPr txBox="true"/>
          <p:nvPr/>
        </p:nvSpPr>
        <p:spPr>
          <a:xfrm rot="0">
            <a:off x="795545" y="4419578"/>
            <a:ext cx="5962191" cy="422275"/>
          </a:xfrm>
          <a:prstGeom prst="rect">
            <a:avLst/>
          </a:prstGeom>
        </p:spPr>
        <p:txBody>
          <a:bodyPr anchor="t" rtlCol="false" tIns="0" lIns="0" bIns="0" rIns="0">
            <a:spAutoFit/>
          </a:bodyPr>
          <a:lstStyle/>
          <a:p>
            <a:pPr algn="l">
              <a:lnSpc>
                <a:spcPts val="3499"/>
              </a:lnSpc>
            </a:pPr>
            <a:r>
              <a:rPr lang="en-US" sz="2499">
                <a:solidFill>
                  <a:srgbClr val="F4F4F4"/>
                </a:solidFill>
                <a:latin typeface="Fira Sans"/>
                <a:ea typeface="Fira Sans"/>
                <a:cs typeface="Fira Sans"/>
                <a:sym typeface="Fira Sans"/>
              </a:rPr>
              <a:t>2. Docker compose</a:t>
            </a:r>
          </a:p>
        </p:txBody>
      </p:sp>
      <p:sp>
        <p:nvSpPr>
          <p:cNvPr name="TextBox 18" id="18"/>
          <p:cNvSpPr txBox="true"/>
          <p:nvPr/>
        </p:nvSpPr>
        <p:spPr>
          <a:xfrm rot="0">
            <a:off x="795545" y="5753563"/>
            <a:ext cx="5962191" cy="422275"/>
          </a:xfrm>
          <a:prstGeom prst="rect">
            <a:avLst/>
          </a:prstGeom>
        </p:spPr>
        <p:txBody>
          <a:bodyPr anchor="t" rtlCol="false" tIns="0" lIns="0" bIns="0" rIns="0">
            <a:spAutoFit/>
          </a:bodyPr>
          <a:lstStyle/>
          <a:p>
            <a:pPr algn="l">
              <a:lnSpc>
                <a:spcPts val="3499"/>
              </a:lnSpc>
            </a:pPr>
            <a:r>
              <a:rPr lang="en-US" sz="2499">
                <a:solidFill>
                  <a:srgbClr val="F4F4F4"/>
                </a:solidFill>
                <a:latin typeface="Fira Sans"/>
                <a:ea typeface="Fira Sans"/>
                <a:cs typeface="Fira Sans"/>
                <a:sym typeface="Fira Sans"/>
              </a:rPr>
              <a:t>3. Wait building and running...</a:t>
            </a:r>
          </a:p>
        </p:txBody>
      </p:sp>
      <p:sp>
        <p:nvSpPr>
          <p:cNvPr name="TextBox 19" id="19"/>
          <p:cNvSpPr txBox="true"/>
          <p:nvPr/>
        </p:nvSpPr>
        <p:spPr>
          <a:xfrm rot="0">
            <a:off x="6757737" y="5753563"/>
            <a:ext cx="10042027" cy="422275"/>
          </a:xfrm>
          <a:prstGeom prst="rect">
            <a:avLst/>
          </a:prstGeom>
        </p:spPr>
        <p:txBody>
          <a:bodyPr anchor="t" rtlCol="false" tIns="0" lIns="0" bIns="0" rIns="0">
            <a:spAutoFit/>
          </a:bodyPr>
          <a:lstStyle/>
          <a:p>
            <a:pPr algn="l">
              <a:lnSpc>
                <a:spcPts val="3499"/>
              </a:lnSpc>
            </a:pPr>
            <a:r>
              <a:rPr lang="en-US" sz="2499" b="true">
                <a:solidFill>
                  <a:srgbClr val="F4F4F4"/>
                </a:solidFill>
                <a:latin typeface="Fira Sans Bold"/>
                <a:ea typeface="Fira Sans Bold"/>
                <a:cs typeface="Fira Sans Bold"/>
                <a:sym typeface="Fira Sans Bold"/>
              </a:rPr>
              <a:t>4. With your browser go to </a:t>
            </a:r>
            <a:r>
              <a:rPr lang="en-US" sz="2499" i="true" b="true">
                <a:solidFill>
                  <a:srgbClr val="F4F4F4"/>
                </a:solidFill>
                <a:latin typeface="Fira Sans Bold Italics"/>
                <a:ea typeface="Fira Sans Bold Italics"/>
                <a:cs typeface="Fira Sans Bold Italics"/>
                <a:sym typeface="Fira Sans Bold Italics"/>
              </a:rPr>
              <a:t>http://localhost</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3656904"/>
            <a:ext cx="7443960" cy="1285875"/>
          </a:xfrm>
          <a:prstGeom prst="rect">
            <a:avLst/>
          </a:prstGeom>
        </p:spPr>
        <p:txBody>
          <a:bodyPr anchor="t" rtlCol="false" tIns="0" lIns="0" bIns="0" rIns="0">
            <a:spAutoFit/>
          </a:bodyPr>
          <a:lstStyle/>
          <a:p>
            <a:pPr algn="l" marL="0" indent="0" lvl="0">
              <a:lnSpc>
                <a:spcPts val="10199"/>
              </a:lnSpc>
              <a:spcBef>
                <a:spcPct val="0"/>
              </a:spcBef>
            </a:pPr>
            <a:r>
              <a:rPr lang="en-US" b="true" sz="8499" spc="-84">
                <a:solidFill>
                  <a:srgbClr val="F4F4F4"/>
                </a:solidFill>
                <a:latin typeface="Fira Sans Medium"/>
                <a:ea typeface="Fira Sans Medium"/>
                <a:cs typeface="Fira Sans Medium"/>
                <a:sym typeface="Fira Sans Medium"/>
              </a:rPr>
              <a:t>Roadmap</a:t>
            </a:r>
          </a:p>
        </p:txBody>
      </p:sp>
      <p:sp>
        <p:nvSpPr>
          <p:cNvPr name="TextBox 7" id="7"/>
          <p:cNvSpPr txBox="true"/>
          <p:nvPr/>
        </p:nvSpPr>
        <p:spPr>
          <a:xfrm rot="0">
            <a:off x="10100540" y="775942"/>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4F4F4"/>
                </a:solidFill>
                <a:latin typeface="Fira Sans"/>
                <a:ea typeface="Fira Sans"/>
                <a:cs typeface="Fira Sans"/>
                <a:sym typeface="Fira Sans"/>
              </a:rPr>
              <a:t>Introduction</a:t>
            </a:r>
          </a:p>
        </p:txBody>
      </p:sp>
      <p:sp>
        <p:nvSpPr>
          <p:cNvPr name="TextBox 8" id="8"/>
          <p:cNvSpPr txBox="true"/>
          <p:nvPr/>
        </p:nvSpPr>
        <p:spPr>
          <a:xfrm rot="0">
            <a:off x="10100540" y="1490173"/>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4F4F4"/>
                </a:solidFill>
                <a:latin typeface="Fira Sans"/>
                <a:ea typeface="Fira Sans"/>
                <a:cs typeface="Fira Sans"/>
                <a:sym typeface="Fira Sans"/>
              </a:rPr>
              <a:t>Why SOA?</a:t>
            </a:r>
          </a:p>
        </p:txBody>
      </p:sp>
      <p:sp>
        <p:nvSpPr>
          <p:cNvPr name="TextBox 9" id="9"/>
          <p:cNvSpPr txBox="true"/>
          <p:nvPr/>
        </p:nvSpPr>
        <p:spPr>
          <a:xfrm rot="0">
            <a:off x="10100540" y="2204404"/>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4F4F4"/>
                </a:solidFill>
                <a:latin typeface="Fira Sans"/>
                <a:ea typeface="Fira Sans"/>
                <a:cs typeface="Fira Sans"/>
                <a:sym typeface="Fira Sans"/>
              </a:rPr>
              <a:t>System goals</a:t>
            </a:r>
          </a:p>
        </p:txBody>
      </p:sp>
      <p:sp>
        <p:nvSpPr>
          <p:cNvPr name="TextBox 10" id="10"/>
          <p:cNvSpPr txBox="true"/>
          <p:nvPr/>
        </p:nvSpPr>
        <p:spPr>
          <a:xfrm rot="0">
            <a:off x="10100540" y="2918635"/>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4F4F4"/>
                </a:solidFill>
                <a:latin typeface="Fira Sans"/>
                <a:ea typeface="Fira Sans"/>
                <a:cs typeface="Fira Sans"/>
                <a:sym typeface="Fira Sans"/>
              </a:rPr>
              <a:t>Components</a:t>
            </a:r>
          </a:p>
        </p:txBody>
      </p:sp>
      <p:sp>
        <p:nvSpPr>
          <p:cNvPr name="TextBox 11" id="11"/>
          <p:cNvSpPr txBox="true"/>
          <p:nvPr/>
        </p:nvSpPr>
        <p:spPr>
          <a:xfrm rot="0">
            <a:off x="10100540" y="3632866"/>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4F4F4"/>
                </a:solidFill>
                <a:latin typeface="Fira Sans"/>
                <a:ea typeface="Fira Sans"/>
                <a:cs typeface="Fira Sans"/>
                <a:sym typeface="Fira Sans"/>
              </a:rPr>
              <a:t>UseCases</a:t>
            </a:r>
          </a:p>
        </p:txBody>
      </p:sp>
      <p:sp>
        <p:nvSpPr>
          <p:cNvPr name="TextBox 12" id="12"/>
          <p:cNvSpPr txBox="true"/>
          <p:nvPr/>
        </p:nvSpPr>
        <p:spPr>
          <a:xfrm rot="0">
            <a:off x="10100540" y="4347097"/>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4F4F4"/>
                </a:solidFill>
                <a:latin typeface="Fira Sans"/>
                <a:ea typeface="Fira Sans"/>
                <a:cs typeface="Fira Sans"/>
                <a:sym typeface="Fira Sans"/>
              </a:rPr>
              <a:t>Scenario PublishAd</a:t>
            </a:r>
          </a:p>
        </p:txBody>
      </p:sp>
      <p:sp>
        <p:nvSpPr>
          <p:cNvPr name="TextBox 13" id="13"/>
          <p:cNvSpPr txBox="true"/>
          <p:nvPr/>
        </p:nvSpPr>
        <p:spPr>
          <a:xfrm rot="0">
            <a:off x="10100540" y="5771402"/>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4F4F4"/>
                </a:solidFill>
                <a:latin typeface="Fira Sans"/>
                <a:ea typeface="Fira Sans"/>
                <a:cs typeface="Fira Sans"/>
                <a:sym typeface="Fira Sans"/>
              </a:rPr>
              <a:t>Getting Started</a:t>
            </a:r>
          </a:p>
        </p:txBody>
      </p:sp>
      <p:sp>
        <p:nvSpPr>
          <p:cNvPr name="TextBox 14" id="14"/>
          <p:cNvSpPr txBox="true"/>
          <p:nvPr/>
        </p:nvSpPr>
        <p:spPr>
          <a:xfrm rot="0">
            <a:off x="10100540" y="6481332"/>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4F4F4"/>
                </a:solidFill>
                <a:latin typeface="Fira Sans"/>
                <a:ea typeface="Fira Sans"/>
                <a:cs typeface="Fira Sans"/>
                <a:sym typeface="Fira Sans"/>
              </a:rPr>
              <a:t>Resources</a:t>
            </a:r>
          </a:p>
        </p:txBody>
      </p:sp>
      <p:sp>
        <p:nvSpPr>
          <p:cNvPr name="TextBox 15" id="15"/>
          <p:cNvSpPr txBox="true"/>
          <p:nvPr/>
        </p:nvSpPr>
        <p:spPr>
          <a:xfrm rot="0">
            <a:off x="10100540" y="5057027"/>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4F4F4"/>
                </a:solidFill>
                <a:latin typeface="Fira Sans"/>
                <a:ea typeface="Fira Sans"/>
                <a:cs typeface="Fira Sans"/>
                <a:sym typeface="Fira Sans"/>
              </a:rPr>
              <a:t>Scenario ApproveAd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5512745" cy="1285875"/>
          </a:xfrm>
          <a:prstGeom prst="rect">
            <a:avLst/>
          </a:prstGeom>
        </p:spPr>
        <p:txBody>
          <a:bodyPr anchor="t" rtlCol="false" tIns="0" lIns="0" bIns="0" rIns="0">
            <a:spAutoFit/>
          </a:bodyPr>
          <a:lstStyle/>
          <a:p>
            <a:pPr algn="l">
              <a:lnSpc>
                <a:spcPts val="10199"/>
              </a:lnSpc>
              <a:spcBef>
                <a:spcPct val="0"/>
              </a:spcBef>
            </a:pPr>
            <a:r>
              <a:rPr lang="en-US" b="true" sz="8499" spc="-84">
                <a:solidFill>
                  <a:srgbClr val="000000"/>
                </a:solidFill>
                <a:latin typeface="Fira Sans Medium"/>
                <a:ea typeface="Fira Sans Medium"/>
                <a:cs typeface="Fira Sans Medium"/>
                <a:sym typeface="Fira Sans Medium"/>
              </a:rPr>
              <a:t>Resources</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1" id="11"/>
          <p:cNvGrpSpPr/>
          <p:nvPr/>
        </p:nvGrpSpPr>
        <p:grpSpPr>
          <a:xfrm rot="0">
            <a:off x="8986898" y="689172"/>
            <a:ext cx="8272402" cy="1142012"/>
            <a:chOff x="0" y="0"/>
            <a:chExt cx="11029869" cy="1522683"/>
          </a:xfrm>
        </p:grpSpPr>
        <p:sp>
          <p:nvSpPr>
            <p:cNvPr name="TextBox 12" id="12"/>
            <p:cNvSpPr txBox="true"/>
            <p:nvPr/>
          </p:nvSpPr>
          <p:spPr>
            <a:xfrm rot="0">
              <a:off x="0" y="-9525"/>
              <a:ext cx="11029869" cy="733425"/>
            </a:xfrm>
            <a:prstGeom prst="rect">
              <a:avLst/>
            </a:prstGeom>
          </p:spPr>
          <p:txBody>
            <a:bodyPr anchor="t" rtlCol="false" tIns="0" lIns="0" bIns="0" rIns="0">
              <a:spAutoFit/>
            </a:bodyPr>
            <a:lstStyle/>
            <a:p>
              <a:pPr algn="l">
                <a:lnSpc>
                  <a:spcPts val="4320"/>
                </a:lnSpc>
                <a:spcBef>
                  <a:spcPct val="0"/>
                </a:spcBef>
              </a:pPr>
              <a:r>
                <a:rPr lang="en-US" b="true" sz="3600">
                  <a:solidFill>
                    <a:srgbClr val="000000"/>
                  </a:solidFill>
                  <a:latin typeface="Fira Sans Medium"/>
                  <a:ea typeface="Fira Sans Medium"/>
                  <a:cs typeface="Fira Sans Medium"/>
                  <a:sym typeface="Fira Sans Medium"/>
                </a:rPr>
                <a:t>Spring Boot</a:t>
              </a:r>
            </a:p>
          </p:txBody>
        </p:sp>
        <p:sp>
          <p:nvSpPr>
            <p:cNvPr name="TextBox 13" id="13"/>
            <p:cNvSpPr txBox="true"/>
            <p:nvPr/>
          </p:nvSpPr>
          <p:spPr>
            <a:xfrm rot="0">
              <a:off x="0" y="1072892"/>
              <a:ext cx="11029869" cy="449792"/>
            </a:xfrm>
            <a:prstGeom prst="rect">
              <a:avLst/>
            </a:prstGeom>
          </p:spPr>
          <p:txBody>
            <a:bodyPr anchor="t" rtlCol="false" tIns="0" lIns="0" bIns="0" rIns="0">
              <a:spAutoFit/>
            </a:bodyPr>
            <a:lstStyle/>
            <a:p>
              <a:pPr algn="l">
                <a:lnSpc>
                  <a:spcPts val="2800"/>
                </a:lnSpc>
              </a:pPr>
              <a:r>
                <a:rPr lang="en-US" sz="2000" u="sng">
                  <a:solidFill>
                    <a:srgbClr val="000000"/>
                  </a:solidFill>
                  <a:latin typeface="Fira Sans Light"/>
                  <a:ea typeface="Fira Sans Light"/>
                  <a:cs typeface="Fira Sans Light"/>
                  <a:sym typeface="Fira Sans Light"/>
                  <a:hlinkClick r:id="rId2" tooltip="https://spring.io/projects/spring-boot"/>
                </a:rPr>
                <a:t>https://spring.io/projects/spring-boot</a:t>
              </a:r>
            </a:p>
          </p:txBody>
        </p:sp>
      </p:grpSp>
      <p:grpSp>
        <p:nvGrpSpPr>
          <p:cNvPr name="Group 14" id="14"/>
          <p:cNvGrpSpPr/>
          <p:nvPr/>
        </p:nvGrpSpPr>
        <p:grpSpPr>
          <a:xfrm rot="0">
            <a:off x="8986898" y="2451423"/>
            <a:ext cx="8272402" cy="1142012"/>
            <a:chOff x="0" y="0"/>
            <a:chExt cx="11029869" cy="1522683"/>
          </a:xfrm>
        </p:grpSpPr>
        <p:sp>
          <p:nvSpPr>
            <p:cNvPr name="TextBox 15" id="15"/>
            <p:cNvSpPr txBox="true"/>
            <p:nvPr/>
          </p:nvSpPr>
          <p:spPr>
            <a:xfrm rot="0">
              <a:off x="0" y="-9525"/>
              <a:ext cx="11029869" cy="733425"/>
            </a:xfrm>
            <a:prstGeom prst="rect">
              <a:avLst/>
            </a:prstGeom>
          </p:spPr>
          <p:txBody>
            <a:bodyPr anchor="t" rtlCol="false" tIns="0" lIns="0" bIns="0" rIns="0">
              <a:spAutoFit/>
            </a:bodyPr>
            <a:lstStyle/>
            <a:p>
              <a:pPr algn="l">
                <a:lnSpc>
                  <a:spcPts val="4320"/>
                </a:lnSpc>
                <a:spcBef>
                  <a:spcPct val="0"/>
                </a:spcBef>
              </a:pPr>
              <a:r>
                <a:rPr lang="en-US" b="true" sz="3600">
                  <a:solidFill>
                    <a:srgbClr val="000000"/>
                  </a:solidFill>
                  <a:latin typeface="Fira Sans Medium"/>
                  <a:ea typeface="Fira Sans Medium"/>
                  <a:cs typeface="Fira Sans Medium"/>
                  <a:sym typeface="Fira Sans Medium"/>
                </a:rPr>
                <a:t>ApacheCXF</a:t>
              </a:r>
            </a:p>
          </p:txBody>
        </p:sp>
        <p:sp>
          <p:nvSpPr>
            <p:cNvPr name="TextBox 16" id="16"/>
            <p:cNvSpPr txBox="true"/>
            <p:nvPr/>
          </p:nvSpPr>
          <p:spPr>
            <a:xfrm rot="0">
              <a:off x="0" y="1072892"/>
              <a:ext cx="11029869" cy="449792"/>
            </a:xfrm>
            <a:prstGeom prst="rect">
              <a:avLst/>
            </a:prstGeom>
          </p:spPr>
          <p:txBody>
            <a:bodyPr anchor="t" rtlCol="false" tIns="0" lIns="0" bIns="0" rIns="0">
              <a:spAutoFit/>
            </a:bodyPr>
            <a:lstStyle/>
            <a:p>
              <a:pPr algn="l">
                <a:lnSpc>
                  <a:spcPts val="2800"/>
                </a:lnSpc>
              </a:pPr>
              <a:r>
                <a:rPr lang="en-US" sz="2000" u="sng">
                  <a:solidFill>
                    <a:srgbClr val="000000"/>
                  </a:solidFill>
                  <a:latin typeface="Fira Sans Light"/>
                  <a:ea typeface="Fira Sans Light"/>
                  <a:cs typeface="Fira Sans Light"/>
                  <a:sym typeface="Fira Sans Light"/>
                  <a:hlinkClick r:id="rId3" tooltip="https://cxf.apache.org"/>
                </a:rPr>
                <a:t>https://cxf.apache.org/</a:t>
              </a:r>
            </a:p>
          </p:txBody>
        </p:sp>
      </p:grpSp>
      <p:grpSp>
        <p:nvGrpSpPr>
          <p:cNvPr name="Group 17" id="17"/>
          <p:cNvGrpSpPr/>
          <p:nvPr/>
        </p:nvGrpSpPr>
        <p:grpSpPr>
          <a:xfrm rot="0">
            <a:off x="8986898" y="4212560"/>
            <a:ext cx="8272402" cy="1142012"/>
            <a:chOff x="0" y="0"/>
            <a:chExt cx="11029869" cy="1522683"/>
          </a:xfrm>
        </p:grpSpPr>
        <p:sp>
          <p:nvSpPr>
            <p:cNvPr name="TextBox 18" id="18"/>
            <p:cNvSpPr txBox="true"/>
            <p:nvPr/>
          </p:nvSpPr>
          <p:spPr>
            <a:xfrm rot="0">
              <a:off x="0" y="-9525"/>
              <a:ext cx="11029869" cy="733425"/>
            </a:xfrm>
            <a:prstGeom prst="rect">
              <a:avLst/>
            </a:prstGeom>
          </p:spPr>
          <p:txBody>
            <a:bodyPr anchor="t" rtlCol="false" tIns="0" lIns="0" bIns="0" rIns="0">
              <a:spAutoFit/>
            </a:bodyPr>
            <a:lstStyle/>
            <a:p>
              <a:pPr algn="l">
                <a:lnSpc>
                  <a:spcPts val="4320"/>
                </a:lnSpc>
                <a:spcBef>
                  <a:spcPct val="0"/>
                </a:spcBef>
              </a:pPr>
              <a:r>
                <a:rPr lang="en-US" b="true" sz="3600">
                  <a:solidFill>
                    <a:srgbClr val="000000"/>
                  </a:solidFill>
                  <a:latin typeface="Fira Sans Medium"/>
                  <a:ea typeface="Fira Sans Medium"/>
                  <a:cs typeface="Fira Sans Medium"/>
                  <a:sym typeface="Fira Sans Medium"/>
                </a:rPr>
                <a:t>OpenApi</a:t>
              </a:r>
            </a:p>
          </p:txBody>
        </p:sp>
        <p:sp>
          <p:nvSpPr>
            <p:cNvPr name="TextBox 19" id="19"/>
            <p:cNvSpPr txBox="true"/>
            <p:nvPr/>
          </p:nvSpPr>
          <p:spPr>
            <a:xfrm rot="0">
              <a:off x="0" y="1072892"/>
              <a:ext cx="11029869" cy="449792"/>
            </a:xfrm>
            <a:prstGeom prst="rect">
              <a:avLst/>
            </a:prstGeom>
          </p:spPr>
          <p:txBody>
            <a:bodyPr anchor="t" rtlCol="false" tIns="0" lIns="0" bIns="0" rIns="0">
              <a:spAutoFit/>
            </a:bodyPr>
            <a:lstStyle/>
            <a:p>
              <a:pPr algn="l">
                <a:lnSpc>
                  <a:spcPts val="2800"/>
                </a:lnSpc>
              </a:pPr>
              <a:r>
                <a:rPr lang="en-US" sz="2000" u="sng">
                  <a:solidFill>
                    <a:srgbClr val="000000"/>
                  </a:solidFill>
                  <a:latin typeface="Fira Sans Light"/>
                  <a:ea typeface="Fira Sans Light"/>
                  <a:cs typeface="Fira Sans Light"/>
                  <a:sym typeface="Fira Sans Light"/>
                  <a:hlinkClick r:id="rId4" tooltip="https://www.openapis.org"/>
                </a:rPr>
                <a:t>https://www.openapis.org/</a:t>
              </a:r>
            </a:p>
          </p:txBody>
        </p:sp>
      </p:grpSp>
      <p:sp>
        <p:nvSpPr>
          <p:cNvPr name="AutoShape 20" id="20"/>
          <p:cNvSpPr/>
          <p:nvPr/>
        </p:nvSpPr>
        <p:spPr>
          <a:xfrm>
            <a:off x="8986898" y="2145493"/>
            <a:ext cx="8272402" cy="0"/>
          </a:xfrm>
          <a:prstGeom prst="line">
            <a:avLst/>
          </a:prstGeom>
          <a:ln cap="flat" w="9525">
            <a:solidFill>
              <a:srgbClr val="000000"/>
            </a:solidFill>
            <a:prstDash val="solid"/>
            <a:headEnd type="none" len="sm" w="sm"/>
            <a:tailEnd type="none" len="sm" w="sm"/>
          </a:ln>
        </p:spPr>
      </p:sp>
      <p:sp>
        <p:nvSpPr>
          <p:cNvPr name="AutoShape 21" id="21"/>
          <p:cNvSpPr/>
          <p:nvPr/>
        </p:nvSpPr>
        <p:spPr>
          <a:xfrm>
            <a:off x="8986898" y="3902998"/>
            <a:ext cx="8272402" cy="0"/>
          </a:xfrm>
          <a:prstGeom prst="line">
            <a:avLst/>
          </a:prstGeom>
          <a:ln cap="flat" w="9525">
            <a:solidFill>
              <a:srgbClr val="000000"/>
            </a:solidFill>
            <a:prstDash val="solid"/>
            <a:headEnd type="none" len="sm" w="sm"/>
            <a:tailEnd type="none" len="sm" w="sm"/>
          </a:ln>
        </p:spPr>
      </p:sp>
      <p:grpSp>
        <p:nvGrpSpPr>
          <p:cNvPr name="Group 22" id="22"/>
          <p:cNvGrpSpPr/>
          <p:nvPr/>
        </p:nvGrpSpPr>
        <p:grpSpPr>
          <a:xfrm rot="0">
            <a:off x="8986898" y="5659373"/>
            <a:ext cx="8272402" cy="1142012"/>
            <a:chOff x="0" y="0"/>
            <a:chExt cx="11029869" cy="1522683"/>
          </a:xfrm>
        </p:grpSpPr>
        <p:sp>
          <p:nvSpPr>
            <p:cNvPr name="TextBox 23" id="23"/>
            <p:cNvSpPr txBox="true"/>
            <p:nvPr/>
          </p:nvSpPr>
          <p:spPr>
            <a:xfrm rot="0">
              <a:off x="0" y="-9525"/>
              <a:ext cx="11029869" cy="733425"/>
            </a:xfrm>
            <a:prstGeom prst="rect">
              <a:avLst/>
            </a:prstGeom>
          </p:spPr>
          <p:txBody>
            <a:bodyPr anchor="t" rtlCol="false" tIns="0" lIns="0" bIns="0" rIns="0">
              <a:spAutoFit/>
            </a:bodyPr>
            <a:lstStyle/>
            <a:p>
              <a:pPr algn="l">
                <a:lnSpc>
                  <a:spcPts val="4320"/>
                </a:lnSpc>
                <a:spcBef>
                  <a:spcPct val="0"/>
                </a:spcBef>
              </a:pPr>
              <a:r>
                <a:rPr lang="en-US" b="true" sz="3600">
                  <a:solidFill>
                    <a:srgbClr val="000000"/>
                  </a:solidFill>
                  <a:latin typeface="Fira Sans Medium"/>
                  <a:ea typeface="Fira Sans Medium"/>
                  <a:cs typeface="Fira Sans Medium"/>
                  <a:sym typeface="Fira Sans Medium"/>
                </a:rPr>
                <a:t>Swagger</a:t>
              </a:r>
            </a:p>
          </p:txBody>
        </p:sp>
        <p:sp>
          <p:nvSpPr>
            <p:cNvPr name="TextBox 24" id="24"/>
            <p:cNvSpPr txBox="true"/>
            <p:nvPr/>
          </p:nvSpPr>
          <p:spPr>
            <a:xfrm rot="0">
              <a:off x="0" y="1072892"/>
              <a:ext cx="11029869" cy="449792"/>
            </a:xfrm>
            <a:prstGeom prst="rect">
              <a:avLst/>
            </a:prstGeom>
          </p:spPr>
          <p:txBody>
            <a:bodyPr anchor="t" rtlCol="false" tIns="0" lIns="0" bIns="0" rIns="0">
              <a:spAutoFit/>
            </a:bodyPr>
            <a:lstStyle/>
            <a:p>
              <a:pPr algn="l">
                <a:lnSpc>
                  <a:spcPts val="2800"/>
                </a:lnSpc>
              </a:pPr>
              <a:r>
                <a:rPr lang="en-US" sz="2000" u="sng">
                  <a:solidFill>
                    <a:srgbClr val="000000"/>
                  </a:solidFill>
                  <a:latin typeface="Fira Sans Light"/>
                  <a:ea typeface="Fira Sans Light"/>
                  <a:cs typeface="Fira Sans Light"/>
                  <a:sym typeface="Fira Sans Light"/>
                  <a:hlinkClick r:id="rId5" tooltip="https://swagger.io/specification/"/>
                </a:rPr>
                <a:t>https://swagger.io/specification/</a:t>
              </a:r>
            </a:p>
          </p:txBody>
        </p:sp>
      </p:grpSp>
      <p:grpSp>
        <p:nvGrpSpPr>
          <p:cNvPr name="Group 25" id="25"/>
          <p:cNvGrpSpPr/>
          <p:nvPr/>
        </p:nvGrpSpPr>
        <p:grpSpPr>
          <a:xfrm rot="0">
            <a:off x="8986898" y="7056628"/>
            <a:ext cx="8272402" cy="1142012"/>
            <a:chOff x="0" y="0"/>
            <a:chExt cx="11029869" cy="1522683"/>
          </a:xfrm>
        </p:grpSpPr>
        <p:sp>
          <p:nvSpPr>
            <p:cNvPr name="TextBox 26" id="26"/>
            <p:cNvSpPr txBox="true"/>
            <p:nvPr/>
          </p:nvSpPr>
          <p:spPr>
            <a:xfrm rot="0">
              <a:off x="0" y="-9525"/>
              <a:ext cx="11029869" cy="733425"/>
            </a:xfrm>
            <a:prstGeom prst="rect">
              <a:avLst/>
            </a:prstGeom>
          </p:spPr>
          <p:txBody>
            <a:bodyPr anchor="t" rtlCol="false" tIns="0" lIns="0" bIns="0" rIns="0">
              <a:spAutoFit/>
            </a:bodyPr>
            <a:lstStyle/>
            <a:p>
              <a:pPr algn="l">
                <a:lnSpc>
                  <a:spcPts val="4320"/>
                </a:lnSpc>
                <a:spcBef>
                  <a:spcPct val="0"/>
                </a:spcBef>
              </a:pPr>
              <a:r>
                <a:rPr lang="en-US" b="true" sz="3600">
                  <a:solidFill>
                    <a:srgbClr val="000000"/>
                  </a:solidFill>
                  <a:latin typeface="Fira Sans Medium"/>
                  <a:ea typeface="Fira Sans Medium"/>
                  <a:cs typeface="Fira Sans Medium"/>
                  <a:sym typeface="Fira Sans Medium"/>
                </a:rPr>
                <a:t>Angular</a:t>
              </a:r>
            </a:p>
          </p:txBody>
        </p:sp>
        <p:sp>
          <p:nvSpPr>
            <p:cNvPr name="TextBox 27" id="27"/>
            <p:cNvSpPr txBox="true"/>
            <p:nvPr/>
          </p:nvSpPr>
          <p:spPr>
            <a:xfrm rot="0">
              <a:off x="0" y="1072892"/>
              <a:ext cx="11029869" cy="449792"/>
            </a:xfrm>
            <a:prstGeom prst="rect">
              <a:avLst/>
            </a:prstGeom>
          </p:spPr>
          <p:txBody>
            <a:bodyPr anchor="t" rtlCol="false" tIns="0" lIns="0" bIns="0" rIns="0">
              <a:spAutoFit/>
            </a:bodyPr>
            <a:lstStyle/>
            <a:p>
              <a:pPr algn="l">
                <a:lnSpc>
                  <a:spcPts val="2800"/>
                </a:lnSpc>
              </a:pPr>
              <a:r>
                <a:rPr lang="en-US" sz="2000" u="sng">
                  <a:solidFill>
                    <a:srgbClr val="000000"/>
                  </a:solidFill>
                  <a:latin typeface="Fira Sans Light"/>
                  <a:ea typeface="Fira Sans Light"/>
                  <a:cs typeface="Fira Sans Light"/>
                  <a:sym typeface="Fira Sans Light"/>
                  <a:hlinkClick r:id="rId6" tooltip="https://angular.dev"/>
                </a:rPr>
                <a:t>https://angular.dev/</a:t>
              </a:r>
            </a:p>
          </p:txBody>
        </p:sp>
      </p:grpSp>
      <p:grpSp>
        <p:nvGrpSpPr>
          <p:cNvPr name="Group 28" id="28"/>
          <p:cNvGrpSpPr/>
          <p:nvPr/>
        </p:nvGrpSpPr>
        <p:grpSpPr>
          <a:xfrm rot="0">
            <a:off x="8986898" y="8455816"/>
            <a:ext cx="8272402" cy="1142012"/>
            <a:chOff x="0" y="0"/>
            <a:chExt cx="11029869" cy="1522683"/>
          </a:xfrm>
        </p:grpSpPr>
        <p:sp>
          <p:nvSpPr>
            <p:cNvPr name="TextBox 29" id="29"/>
            <p:cNvSpPr txBox="true"/>
            <p:nvPr/>
          </p:nvSpPr>
          <p:spPr>
            <a:xfrm rot="0">
              <a:off x="0" y="-9525"/>
              <a:ext cx="11029869" cy="733425"/>
            </a:xfrm>
            <a:prstGeom prst="rect">
              <a:avLst/>
            </a:prstGeom>
          </p:spPr>
          <p:txBody>
            <a:bodyPr anchor="t" rtlCol="false" tIns="0" lIns="0" bIns="0" rIns="0">
              <a:spAutoFit/>
            </a:bodyPr>
            <a:lstStyle/>
            <a:p>
              <a:pPr algn="l">
                <a:lnSpc>
                  <a:spcPts val="4320"/>
                </a:lnSpc>
                <a:spcBef>
                  <a:spcPct val="0"/>
                </a:spcBef>
              </a:pPr>
              <a:r>
                <a:rPr lang="en-US" b="true" sz="3600">
                  <a:solidFill>
                    <a:srgbClr val="000000"/>
                  </a:solidFill>
                  <a:latin typeface="Fira Sans Medium"/>
                  <a:ea typeface="Fira Sans Medium"/>
                  <a:cs typeface="Fira Sans Medium"/>
                  <a:sym typeface="Fira Sans Medium"/>
                </a:rPr>
                <a:t>PrimeNG</a:t>
              </a:r>
            </a:p>
          </p:txBody>
        </p:sp>
        <p:sp>
          <p:nvSpPr>
            <p:cNvPr name="TextBox 30" id="30"/>
            <p:cNvSpPr txBox="true"/>
            <p:nvPr/>
          </p:nvSpPr>
          <p:spPr>
            <a:xfrm rot="0">
              <a:off x="0" y="1072892"/>
              <a:ext cx="11029869" cy="449792"/>
            </a:xfrm>
            <a:prstGeom prst="rect">
              <a:avLst/>
            </a:prstGeom>
          </p:spPr>
          <p:txBody>
            <a:bodyPr anchor="t" rtlCol="false" tIns="0" lIns="0" bIns="0" rIns="0">
              <a:spAutoFit/>
            </a:bodyPr>
            <a:lstStyle/>
            <a:p>
              <a:pPr algn="l">
                <a:lnSpc>
                  <a:spcPts val="2800"/>
                </a:lnSpc>
              </a:pPr>
              <a:r>
                <a:rPr lang="en-US" sz="2000" u="sng">
                  <a:solidFill>
                    <a:srgbClr val="000000"/>
                  </a:solidFill>
                  <a:latin typeface="Fira Sans Light"/>
                  <a:ea typeface="Fira Sans Light"/>
                  <a:cs typeface="Fira Sans Light"/>
                  <a:sym typeface="Fira Sans Light"/>
                  <a:hlinkClick r:id="rId7" tooltip="https://primeng.org"/>
                </a:rPr>
                <a:t>https://primeng.org/</a:t>
              </a:r>
            </a:p>
          </p:txBody>
        </p:sp>
      </p:grpSp>
      <p:sp>
        <p:nvSpPr>
          <p:cNvPr name="AutoShape 31" id="31"/>
          <p:cNvSpPr/>
          <p:nvPr/>
        </p:nvSpPr>
        <p:spPr>
          <a:xfrm>
            <a:off x="8986898" y="5567935"/>
            <a:ext cx="8272402" cy="0"/>
          </a:xfrm>
          <a:prstGeom prst="line">
            <a:avLst/>
          </a:prstGeom>
          <a:ln cap="flat" w="9525">
            <a:solidFill>
              <a:srgbClr val="000000"/>
            </a:solidFill>
            <a:prstDash val="solid"/>
            <a:headEnd type="none" len="sm" w="sm"/>
            <a:tailEnd type="none" len="sm" w="sm"/>
          </a:ln>
        </p:spPr>
      </p:sp>
      <p:sp>
        <p:nvSpPr>
          <p:cNvPr name="AutoShape 32" id="32"/>
          <p:cNvSpPr/>
          <p:nvPr/>
        </p:nvSpPr>
        <p:spPr>
          <a:xfrm>
            <a:off x="8986898" y="7015698"/>
            <a:ext cx="8272402" cy="0"/>
          </a:xfrm>
          <a:prstGeom prst="line">
            <a:avLst/>
          </a:prstGeom>
          <a:ln cap="flat" w="9525">
            <a:solidFill>
              <a:srgbClr val="000000"/>
            </a:solidFill>
            <a:prstDash val="solid"/>
            <a:headEnd type="none" len="sm" w="sm"/>
            <a:tailEnd type="none" len="sm" w="sm"/>
          </a:ln>
        </p:spPr>
      </p:sp>
      <p:sp>
        <p:nvSpPr>
          <p:cNvPr name="AutoShape 33" id="33"/>
          <p:cNvSpPr/>
          <p:nvPr/>
        </p:nvSpPr>
        <p:spPr>
          <a:xfrm>
            <a:off x="8986898" y="8412953"/>
            <a:ext cx="8272402"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3563094" y="6077994"/>
            <a:ext cx="6383425" cy="5528076"/>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671665" y="7004492"/>
            <a:ext cx="3034530" cy="2627917"/>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6" id="6"/>
          <p:cNvGrpSpPr/>
          <p:nvPr/>
        </p:nvGrpSpPr>
        <p:grpSpPr>
          <a:xfrm rot="0">
            <a:off x="4053492" y="8956750"/>
            <a:ext cx="2141618" cy="1854652"/>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8" id="8"/>
          <p:cNvGrpSpPr/>
          <p:nvPr/>
        </p:nvGrpSpPr>
        <p:grpSpPr>
          <a:xfrm rot="0">
            <a:off x="1028700" y="1028700"/>
            <a:ext cx="14766361" cy="2475051"/>
            <a:chOff x="0" y="0"/>
            <a:chExt cx="19688481" cy="3300068"/>
          </a:xfrm>
        </p:grpSpPr>
        <p:sp>
          <p:nvSpPr>
            <p:cNvPr name="TextBox 9" id="9"/>
            <p:cNvSpPr txBox="true"/>
            <p:nvPr/>
          </p:nvSpPr>
          <p:spPr>
            <a:xfrm rot="0">
              <a:off x="0" y="2566643"/>
              <a:ext cx="19688481" cy="733425"/>
            </a:xfrm>
            <a:prstGeom prst="rect">
              <a:avLst/>
            </a:prstGeom>
          </p:spPr>
          <p:txBody>
            <a:bodyPr anchor="t" rtlCol="false" tIns="0" lIns="0" bIns="0" rIns="0">
              <a:spAutoFit/>
            </a:bodyPr>
            <a:lstStyle/>
            <a:p>
              <a:pPr algn="l">
                <a:lnSpc>
                  <a:spcPts val="4320"/>
                </a:lnSpc>
                <a:spcBef>
                  <a:spcPct val="0"/>
                </a:spcBef>
              </a:pPr>
            </a:p>
          </p:txBody>
        </p:sp>
        <p:sp>
          <p:nvSpPr>
            <p:cNvPr name="TextBox 10" id="10"/>
            <p:cNvSpPr txBox="true"/>
            <p:nvPr/>
          </p:nvSpPr>
          <p:spPr>
            <a:xfrm rot="0">
              <a:off x="0" y="0"/>
              <a:ext cx="19688481" cy="2108200"/>
            </a:xfrm>
            <a:prstGeom prst="rect">
              <a:avLst/>
            </a:prstGeom>
          </p:spPr>
          <p:txBody>
            <a:bodyPr anchor="t" rtlCol="false" tIns="0" lIns="0" bIns="0" rIns="0">
              <a:spAutoFit/>
            </a:bodyPr>
            <a:lstStyle/>
            <a:p>
              <a:pPr algn="l">
                <a:lnSpc>
                  <a:spcPts val="12480"/>
                </a:lnSpc>
              </a:pPr>
              <a:r>
                <a:rPr lang="en-US" sz="10400">
                  <a:solidFill>
                    <a:srgbClr val="A4E473"/>
                  </a:solidFill>
                  <a:latin typeface="Fira Sans"/>
                  <a:ea typeface="Fira Sans"/>
                  <a:cs typeface="Fira Sans"/>
                  <a:sym typeface="Fira Sans"/>
                </a:rPr>
                <a:t>Thank you</a:t>
              </a:r>
            </a:p>
          </p:txBody>
        </p:sp>
      </p:grpSp>
      <p:sp>
        <p:nvSpPr>
          <p:cNvPr name="Freeform 11" id="11"/>
          <p:cNvSpPr/>
          <p:nvPr/>
        </p:nvSpPr>
        <p:spPr>
          <a:xfrm flipH="false" flipV="false" rot="0">
            <a:off x="13254765" y="5456449"/>
            <a:ext cx="4175959" cy="4175959"/>
          </a:xfrm>
          <a:custGeom>
            <a:avLst/>
            <a:gdLst/>
            <a:ahLst/>
            <a:cxnLst/>
            <a:rect r="r" b="b" t="t" l="l"/>
            <a:pathLst>
              <a:path h="4175959" w="4175959">
                <a:moveTo>
                  <a:pt x="0" y="0"/>
                </a:moveTo>
                <a:lnTo>
                  <a:pt x="4175959" y="0"/>
                </a:lnTo>
                <a:lnTo>
                  <a:pt x="4175959" y="4175960"/>
                </a:lnTo>
                <a:lnTo>
                  <a:pt x="0" y="4175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151770" y="4201140"/>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9859850" y="563974"/>
            <a:ext cx="4961246" cy="42964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a:grpSpLocks noChangeAspect="true"/>
          </p:cNvGrpSpPr>
          <p:nvPr/>
        </p:nvGrpSpPr>
        <p:grpSpPr>
          <a:xfrm rot="0">
            <a:off x="10345997" y="2120110"/>
            <a:ext cx="7611546" cy="6591255"/>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3794" t="0" r="-15936" b="0"/>
              </a:stretch>
            </a:blipFill>
          </p:spPr>
        </p:sp>
      </p:grpSp>
      <p:grpSp>
        <p:nvGrpSpPr>
          <p:cNvPr name="Group 8" id="8"/>
          <p:cNvGrpSpPr/>
          <p:nvPr/>
        </p:nvGrpSpPr>
        <p:grpSpPr>
          <a:xfrm rot="0">
            <a:off x="1028700" y="2458225"/>
            <a:ext cx="7784689" cy="5370606"/>
            <a:chOff x="0" y="0"/>
            <a:chExt cx="10379585" cy="7160808"/>
          </a:xfrm>
        </p:grpSpPr>
        <p:sp>
          <p:nvSpPr>
            <p:cNvPr name="TextBox 9" id="9"/>
            <p:cNvSpPr txBox="true"/>
            <p:nvPr/>
          </p:nvSpPr>
          <p:spPr>
            <a:xfrm rot="0">
              <a:off x="0" y="0"/>
              <a:ext cx="10379585" cy="1714500"/>
            </a:xfrm>
            <a:prstGeom prst="rect">
              <a:avLst/>
            </a:prstGeom>
          </p:spPr>
          <p:txBody>
            <a:bodyPr anchor="t" rtlCol="false" tIns="0" lIns="0" bIns="0" rIns="0">
              <a:spAutoFit/>
            </a:bodyPr>
            <a:lstStyle/>
            <a:p>
              <a:pPr algn="l">
                <a:lnSpc>
                  <a:spcPts val="10199"/>
                </a:lnSpc>
                <a:spcBef>
                  <a:spcPct val="0"/>
                </a:spcBef>
              </a:pPr>
              <a:r>
                <a:rPr lang="en-US" b="true" sz="8499" spc="-84">
                  <a:solidFill>
                    <a:srgbClr val="000000"/>
                  </a:solidFill>
                  <a:latin typeface="Fira Sans Medium"/>
                  <a:ea typeface="Fira Sans Medium"/>
                  <a:cs typeface="Fira Sans Medium"/>
                  <a:sym typeface="Fira Sans Medium"/>
                </a:rPr>
                <a:t>Introduction</a:t>
              </a:r>
            </a:p>
          </p:txBody>
        </p:sp>
        <p:sp>
          <p:nvSpPr>
            <p:cNvPr name="TextBox 10" id="10"/>
            <p:cNvSpPr txBox="true"/>
            <p:nvPr/>
          </p:nvSpPr>
          <p:spPr>
            <a:xfrm rot="0">
              <a:off x="0" y="1940049"/>
              <a:ext cx="9298793" cy="5220758"/>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Fira Sans Light"/>
                  <a:ea typeface="Fira Sans Light"/>
                  <a:cs typeface="Fira Sans Light"/>
                  <a:sym typeface="Fira Sans Light"/>
                </a:rPr>
                <a:t>RealEstateAds is a Service-Oriented Architecture (SOA) system that provides a platform for users to publish and search for ads related to flats, villas, and more.</a:t>
              </a:r>
            </a:p>
            <a:p>
              <a:pPr algn="l" marL="539749" indent="-269875" lvl="1">
                <a:lnSpc>
                  <a:spcPts val="3499"/>
                </a:lnSpc>
                <a:buFont typeface="Arial"/>
                <a:buChar char="•"/>
              </a:pPr>
              <a:r>
                <a:rPr lang="en-US" sz="2499">
                  <a:solidFill>
                    <a:srgbClr val="000000"/>
                  </a:solidFill>
                  <a:latin typeface="Fira Sans Light"/>
                  <a:ea typeface="Fira Sans Light"/>
                  <a:cs typeface="Fira Sans Light"/>
                  <a:sym typeface="Fira Sans Light"/>
                </a:rPr>
                <a:t>The system, based on a microservices architecture, is designed to be scalable, modular, and extensible, allowing for the seamless integration of new services and features.</a:t>
              </a:r>
            </a:p>
          </p:txBody>
        </p:sp>
      </p:grpSp>
      <p:grpSp>
        <p:nvGrpSpPr>
          <p:cNvPr name="Group 11" id="11"/>
          <p:cNvGrpSpPr/>
          <p:nvPr/>
        </p:nvGrpSpPr>
        <p:grpSpPr>
          <a:xfrm rot="0">
            <a:off x="1028700" y="1028700"/>
            <a:ext cx="4212844" cy="586200"/>
            <a:chOff x="0" y="0"/>
            <a:chExt cx="5617125" cy="781600"/>
          </a:xfrm>
        </p:grpSpPr>
        <p:sp>
          <p:nvSpPr>
            <p:cNvPr name="TextBox 12" id="12"/>
            <p:cNvSpPr txBox="true"/>
            <p:nvPr/>
          </p:nvSpPr>
          <p:spPr>
            <a:xfrm rot="0">
              <a:off x="1293956" y="142092"/>
              <a:ext cx="4323169" cy="449791"/>
            </a:xfrm>
            <a:prstGeom prst="rect">
              <a:avLst/>
            </a:prstGeom>
          </p:spPr>
          <p:txBody>
            <a:bodyPr anchor="t" rtlCol="false" tIns="0" lIns="0" bIns="0" rIns="0">
              <a:spAutoFit/>
            </a:bodyPr>
            <a:lstStyle/>
            <a:p>
              <a:pPr algn="l">
                <a:lnSpc>
                  <a:spcPts val="2800"/>
                </a:lnSpc>
                <a:spcBef>
                  <a:spcPct val="0"/>
                </a:spcBef>
              </a:pPr>
              <a:r>
                <a:rPr lang="en-US" b="true" sz="2000">
                  <a:solidFill>
                    <a:srgbClr val="000000"/>
                  </a:solidFill>
                  <a:latin typeface="Fira Sans Medium"/>
                  <a:ea typeface="Fira Sans Medium"/>
                  <a:cs typeface="Fira Sans Medium"/>
                  <a:sym typeface="Fira Sans Medium"/>
                </a:rPr>
                <a:t>RealEstateAds SOA System</a:t>
              </a:r>
            </a:p>
          </p:txBody>
        </p:sp>
        <p:sp>
          <p:nvSpPr>
            <p:cNvPr name="Freeform 13" id="13"/>
            <p:cNvSpPr/>
            <p:nvPr/>
          </p:nvSpPr>
          <p:spPr>
            <a:xfrm flipH="false" flipV="false" rot="0">
              <a:off x="0" y="0"/>
              <a:ext cx="905010" cy="781600"/>
            </a:xfrm>
            <a:custGeom>
              <a:avLst/>
              <a:gdLst/>
              <a:ahLst/>
              <a:cxnLst/>
              <a:rect r="r" b="b" t="t" l="l"/>
              <a:pathLst>
                <a:path h="781600" w="905010">
                  <a:moveTo>
                    <a:pt x="0" y="0"/>
                  </a:moveTo>
                  <a:lnTo>
                    <a:pt x="905010" y="0"/>
                  </a:lnTo>
                  <a:lnTo>
                    <a:pt x="905010" y="781600"/>
                  </a:lnTo>
                  <a:lnTo>
                    <a:pt x="0" y="781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4766361" cy="4056201"/>
            <a:chOff x="0" y="0"/>
            <a:chExt cx="19688481" cy="5408268"/>
          </a:xfrm>
        </p:grpSpPr>
        <p:sp>
          <p:nvSpPr>
            <p:cNvPr name="TextBox 3" id="3"/>
            <p:cNvSpPr txBox="true"/>
            <p:nvPr/>
          </p:nvSpPr>
          <p:spPr>
            <a:xfrm rot="0">
              <a:off x="0" y="4674843"/>
              <a:ext cx="19688481" cy="733425"/>
            </a:xfrm>
            <a:prstGeom prst="rect">
              <a:avLst/>
            </a:prstGeom>
          </p:spPr>
          <p:txBody>
            <a:bodyPr anchor="t" rtlCol="false" tIns="0" lIns="0" bIns="0" rIns="0">
              <a:spAutoFit/>
            </a:bodyPr>
            <a:lstStyle/>
            <a:p>
              <a:pPr algn="l">
                <a:lnSpc>
                  <a:spcPts val="4320"/>
                </a:lnSpc>
                <a:spcBef>
                  <a:spcPct val="0"/>
                </a:spcBef>
              </a:pPr>
            </a:p>
          </p:txBody>
        </p:sp>
        <p:sp>
          <p:nvSpPr>
            <p:cNvPr name="TextBox 4" id="4"/>
            <p:cNvSpPr txBox="true"/>
            <p:nvPr/>
          </p:nvSpPr>
          <p:spPr>
            <a:xfrm rot="0">
              <a:off x="0" y="0"/>
              <a:ext cx="19688481" cy="4216400"/>
            </a:xfrm>
            <a:prstGeom prst="rect">
              <a:avLst/>
            </a:prstGeom>
          </p:spPr>
          <p:txBody>
            <a:bodyPr anchor="t" rtlCol="false" tIns="0" lIns="0" bIns="0" rIns="0">
              <a:spAutoFit/>
            </a:bodyPr>
            <a:lstStyle/>
            <a:p>
              <a:pPr algn="l">
                <a:lnSpc>
                  <a:spcPts val="12480"/>
                </a:lnSpc>
              </a:pPr>
              <a:r>
                <a:rPr lang="en-US" sz="10400">
                  <a:solidFill>
                    <a:srgbClr val="A4E473"/>
                  </a:solidFill>
                  <a:latin typeface="Fira Sans"/>
                  <a:ea typeface="Fira Sans"/>
                  <a:cs typeface="Fira Sans"/>
                  <a:sym typeface="Fira Sans"/>
                </a:rPr>
                <a:t>Why SoA and Microservices?</a:t>
              </a:r>
            </a:p>
          </p:txBody>
        </p:sp>
      </p:grpSp>
      <p:grpSp>
        <p:nvGrpSpPr>
          <p:cNvPr name="Group 5" id="5"/>
          <p:cNvGrpSpPr/>
          <p:nvPr/>
        </p:nvGrpSpPr>
        <p:grpSpPr>
          <a:xfrm rot="0">
            <a:off x="-3563094" y="6077994"/>
            <a:ext cx="6383425" cy="5528076"/>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671665" y="7004492"/>
            <a:ext cx="3034530" cy="262791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9" id="9"/>
          <p:cNvGrpSpPr/>
          <p:nvPr/>
        </p:nvGrpSpPr>
        <p:grpSpPr>
          <a:xfrm rot="0">
            <a:off x="4053492" y="8956750"/>
            <a:ext cx="2141618" cy="1854652"/>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5512745" cy="2981325"/>
          </a:xfrm>
          <a:prstGeom prst="rect">
            <a:avLst/>
          </a:prstGeom>
        </p:spPr>
        <p:txBody>
          <a:bodyPr anchor="t" rtlCol="false" tIns="0" lIns="0" bIns="0" rIns="0">
            <a:spAutoFit/>
          </a:bodyPr>
          <a:lstStyle/>
          <a:p>
            <a:pPr algn="l">
              <a:lnSpc>
                <a:spcPts val="5880"/>
              </a:lnSpc>
              <a:spcBef>
                <a:spcPct val="0"/>
              </a:spcBef>
            </a:pPr>
            <a:r>
              <a:rPr lang="en-US" b="true" sz="4900" spc="-49">
                <a:solidFill>
                  <a:srgbClr val="000000"/>
                </a:solidFill>
                <a:latin typeface="Fira Sans Medium"/>
                <a:ea typeface="Fira Sans Medium"/>
                <a:cs typeface="Fira Sans Medium"/>
                <a:sym typeface="Fira Sans Medium"/>
              </a:rPr>
              <a:t>Motivations for the SOA and Microservices Approach</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1" id="11"/>
          <p:cNvGrpSpPr/>
          <p:nvPr/>
        </p:nvGrpSpPr>
        <p:grpSpPr>
          <a:xfrm rot="0">
            <a:off x="8806424" y="667738"/>
            <a:ext cx="8272402" cy="1846862"/>
            <a:chOff x="0" y="0"/>
            <a:chExt cx="11029869" cy="2462483"/>
          </a:xfrm>
        </p:grpSpPr>
        <p:sp>
          <p:nvSpPr>
            <p:cNvPr name="TextBox 12" id="12"/>
            <p:cNvSpPr txBox="true"/>
            <p:nvPr/>
          </p:nvSpPr>
          <p:spPr>
            <a:xfrm rot="0">
              <a:off x="0" y="-9525"/>
              <a:ext cx="11029869" cy="733425"/>
            </a:xfrm>
            <a:prstGeom prst="rect">
              <a:avLst/>
            </a:prstGeom>
          </p:spPr>
          <p:txBody>
            <a:bodyPr anchor="t" rtlCol="false" tIns="0" lIns="0" bIns="0" rIns="0">
              <a:spAutoFit/>
            </a:bodyPr>
            <a:lstStyle/>
            <a:p>
              <a:pPr algn="l">
                <a:lnSpc>
                  <a:spcPts val="4320"/>
                </a:lnSpc>
                <a:spcBef>
                  <a:spcPct val="0"/>
                </a:spcBef>
              </a:pPr>
              <a:r>
                <a:rPr lang="en-US" b="true" sz="3600">
                  <a:solidFill>
                    <a:srgbClr val="818389"/>
                  </a:solidFill>
                  <a:latin typeface="Fira Sans Medium"/>
                  <a:ea typeface="Fira Sans Medium"/>
                  <a:cs typeface="Fira Sans Medium"/>
                  <a:sym typeface="Fira Sans Medium"/>
                </a:rPr>
                <a:t>Maintainability</a:t>
              </a:r>
            </a:p>
          </p:txBody>
        </p:sp>
        <p:sp>
          <p:nvSpPr>
            <p:cNvPr name="TextBox 13" id="13"/>
            <p:cNvSpPr txBox="true"/>
            <p:nvPr/>
          </p:nvSpPr>
          <p:spPr>
            <a:xfrm rot="0">
              <a:off x="0" y="1072892"/>
              <a:ext cx="11029869" cy="1389592"/>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Fira Sans Light"/>
                  <a:ea typeface="Fira Sans Light"/>
                  <a:cs typeface="Fira Sans Light"/>
                  <a:sym typeface="Fira Sans Light"/>
                </a:rPr>
                <a:t>Dividing the system into independent microservices simplifies management. Each service can be maintained separately, reducing the risk of negative impacts on the overall system</a:t>
              </a:r>
            </a:p>
          </p:txBody>
        </p:sp>
      </p:grpSp>
      <p:grpSp>
        <p:nvGrpSpPr>
          <p:cNvPr name="Group 14" id="14"/>
          <p:cNvGrpSpPr/>
          <p:nvPr/>
        </p:nvGrpSpPr>
        <p:grpSpPr>
          <a:xfrm rot="0">
            <a:off x="8806424" y="2724644"/>
            <a:ext cx="8272402" cy="2551712"/>
            <a:chOff x="0" y="0"/>
            <a:chExt cx="11029869" cy="3402283"/>
          </a:xfrm>
        </p:grpSpPr>
        <p:sp>
          <p:nvSpPr>
            <p:cNvPr name="TextBox 15" id="15"/>
            <p:cNvSpPr txBox="true"/>
            <p:nvPr/>
          </p:nvSpPr>
          <p:spPr>
            <a:xfrm rot="0">
              <a:off x="0" y="-9525"/>
              <a:ext cx="11029869" cy="733425"/>
            </a:xfrm>
            <a:prstGeom prst="rect">
              <a:avLst/>
            </a:prstGeom>
          </p:spPr>
          <p:txBody>
            <a:bodyPr anchor="t" rtlCol="false" tIns="0" lIns="0" bIns="0" rIns="0">
              <a:spAutoFit/>
            </a:bodyPr>
            <a:lstStyle/>
            <a:p>
              <a:pPr algn="l">
                <a:lnSpc>
                  <a:spcPts val="4320"/>
                </a:lnSpc>
                <a:spcBef>
                  <a:spcPct val="0"/>
                </a:spcBef>
              </a:pPr>
              <a:r>
                <a:rPr lang="en-US" b="true" sz="3600">
                  <a:solidFill>
                    <a:srgbClr val="818389"/>
                  </a:solidFill>
                  <a:latin typeface="Fira Sans Medium"/>
                  <a:ea typeface="Fira Sans Medium"/>
                  <a:cs typeface="Fira Sans Medium"/>
                  <a:sym typeface="Fira Sans Medium"/>
                </a:rPr>
                <a:t>Scalability</a:t>
              </a:r>
            </a:p>
          </p:txBody>
        </p:sp>
        <p:sp>
          <p:nvSpPr>
            <p:cNvPr name="TextBox 16" id="16"/>
            <p:cNvSpPr txBox="true"/>
            <p:nvPr/>
          </p:nvSpPr>
          <p:spPr>
            <a:xfrm rot="0">
              <a:off x="0" y="1072892"/>
              <a:ext cx="11029869" cy="2329392"/>
            </a:xfrm>
            <a:prstGeom prst="rect">
              <a:avLst/>
            </a:prstGeom>
          </p:spPr>
          <p:txBody>
            <a:bodyPr anchor="t" rtlCol="false" tIns="0" lIns="0" bIns="0" rIns="0">
              <a:spAutoFit/>
            </a:bodyPr>
            <a:lstStyle/>
            <a:p>
              <a:pPr algn="l">
                <a:lnSpc>
                  <a:spcPts val="2800"/>
                </a:lnSpc>
              </a:pPr>
              <a:r>
                <a:rPr lang="en-US" sz="2000">
                  <a:solidFill>
                    <a:srgbClr val="000000"/>
                  </a:solidFill>
                  <a:latin typeface="Fira Sans Light"/>
                  <a:ea typeface="Fira Sans Light"/>
                  <a:cs typeface="Fira Sans Light"/>
                  <a:sym typeface="Fira Sans Light"/>
                </a:rPr>
                <a:t>The ability to instantiate multiple system nodes allows for easy scaling of resources based on demand.</a:t>
              </a:r>
            </a:p>
            <a:p>
              <a:pPr algn="l">
                <a:lnSpc>
                  <a:spcPts val="2800"/>
                </a:lnSpc>
                <a:spcBef>
                  <a:spcPct val="0"/>
                </a:spcBef>
              </a:pPr>
              <a:r>
                <a:rPr lang="en-US" sz="2000">
                  <a:solidFill>
                    <a:srgbClr val="000000"/>
                  </a:solidFill>
                  <a:latin typeface="Fira Sans Light"/>
                  <a:ea typeface="Fira Sans Light"/>
                  <a:cs typeface="Fira Sans Light"/>
                  <a:sym typeface="Fira Sans Light"/>
                </a:rPr>
                <a:t>In a real estate platform with a high volume of listings and user interactions, this flexibility is crucial for ensuring optimal performance and service continuity</a:t>
              </a:r>
            </a:p>
          </p:txBody>
        </p:sp>
      </p:grpSp>
      <p:grpSp>
        <p:nvGrpSpPr>
          <p:cNvPr name="Group 17" id="17"/>
          <p:cNvGrpSpPr/>
          <p:nvPr/>
        </p:nvGrpSpPr>
        <p:grpSpPr>
          <a:xfrm rot="0">
            <a:off x="8806424" y="5485906"/>
            <a:ext cx="8272402" cy="2199287"/>
            <a:chOff x="0" y="0"/>
            <a:chExt cx="11029869" cy="2932383"/>
          </a:xfrm>
        </p:grpSpPr>
        <p:sp>
          <p:nvSpPr>
            <p:cNvPr name="TextBox 18" id="18"/>
            <p:cNvSpPr txBox="true"/>
            <p:nvPr/>
          </p:nvSpPr>
          <p:spPr>
            <a:xfrm rot="0">
              <a:off x="0" y="-9525"/>
              <a:ext cx="11029869" cy="733425"/>
            </a:xfrm>
            <a:prstGeom prst="rect">
              <a:avLst/>
            </a:prstGeom>
          </p:spPr>
          <p:txBody>
            <a:bodyPr anchor="t" rtlCol="false" tIns="0" lIns="0" bIns="0" rIns="0">
              <a:spAutoFit/>
            </a:bodyPr>
            <a:lstStyle/>
            <a:p>
              <a:pPr algn="l">
                <a:lnSpc>
                  <a:spcPts val="4320"/>
                </a:lnSpc>
                <a:spcBef>
                  <a:spcPct val="0"/>
                </a:spcBef>
              </a:pPr>
              <a:r>
                <a:rPr lang="en-US" b="true" sz="3600">
                  <a:solidFill>
                    <a:srgbClr val="818389"/>
                  </a:solidFill>
                  <a:latin typeface="Fira Sans Medium"/>
                  <a:ea typeface="Fira Sans Medium"/>
                  <a:cs typeface="Fira Sans Medium"/>
                  <a:sym typeface="Fira Sans Medium"/>
                </a:rPr>
                <a:t>Reliability</a:t>
              </a:r>
            </a:p>
          </p:txBody>
        </p:sp>
        <p:sp>
          <p:nvSpPr>
            <p:cNvPr name="TextBox 19" id="19"/>
            <p:cNvSpPr txBox="true"/>
            <p:nvPr/>
          </p:nvSpPr>
          <p:spPr>
            <a:xfrm rot="0">
              <a:off x="0" y="1072892"/>
              <a:ext cx="11029869" cy="1859492"/>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Fira Sans Light"/>
                  <a:ea typeface="Fira Sans Light"/>
                  <a:cs typeface="Fira Sans Light"/>
                  <a:sym typeface="Fira Sans Light"/>
                </a:rPr>
                <a:t>A microservices-based architecture isolates failures, preventing a problem in a single component from compromising the entire system. This approach significantly enhances the system's reliability and resilience</a:t>
              </a:r>
            </a:p>
          </p:txBody>
        </p:sp>
      </p:grpSp>
      <p:grpSp>
        <p:nvGrpSpPr>
          <p:cNvPr name="Group 20" id="20"/>
          <p:cNvGrpSpPr/>
          <p:nvPr/>
        </p:nvGrpSpPr>
        <p:grpSpPr>
          <a:xfrm rot="0">
            <a:off x="8806424" y="7795449"/>
            <a:ext cx="8272402" cy="1846862"/>
            <a:chOff x="0" y="0"/>
            <a:chExt cx="11029869" cy="2462483"/>
          </a:xfrm>
        </p:grpSpPr>
        <p:sp>
          <p:nvSpPr>
            <p:cNvPr name="TextBox 21" id="21"/>
            <p:cNvSpPr txBox="true"/>
            <p:nvPr/>
          </p:nvSpPr>
          <p:spPr>
            <a:xfrm rot="0">
              <a:off x="0" y="-9525"/>
              <a:ext cx="11029869" cy="733425"/>
            </a:xfrm>
            <a:prstGeom prst="rect">
              <a:avLst/>
            </a:prstGeom>
          </p:spPr>
          <p:txBody>
            <a:bodyPr anchor="t" rtlCol="false" tIns="0" lIns="0" bIns="0" rIns="0">
              <a:spAutoFit/>
            </a:bodyPr>
            <a:lstStyle/>
            <a:p>
              <a:pPr algn="l">
                <a:lnSpc>
                  <a:spcPts val="4320"/>
                </a:lnSpc>
                <a:spcBef>
                  <a:spcPct val="0"/>
                </a:spcBef>
              </a:pPr>
              <a:r>
                <a:rPr lang="en-US" b="true" sz="3600">
                  <a:solidFill>
                    <a:srgbClr val="818389"/>
                  </a:solidFill>
                  <a:latin typeface="Fira Sans Medium"/>
                  <a:ea typeface="Fira Sans Medium"/>
                  <a:cs typeface="Fira Sans Medium"/>
                  <a:sym typeface="Fira Sans Medium"/>
                </a:rPr>
                <a:t>Flexibility</a:t>
              </a:r>
            </a:p>
          </p:txBody>
        </p:sp>
        <p:sp>
          <p:nvSpPr>
            <p:cNvPr name="TextBox 22" id="22"/>
            <p:cNvSpPr txBox="true"/>
            <p:nvPr/>
          </p:nvSpPr>
          <p:spPr>
            <a:xfrm rot="0">
              <a:off x="0" y="1072892"/>
              <a:ext cx="11029869" cy="1389592"/>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Fira Sans Light"/>
                  <a:ea typeface="Fira Sans Light"/>
                  <a:cs typeface="Fira Sans Light"/>
                  <a:sym typeface="Fira Sans Light"/>
                </a:rPr>
                <a:t>Using SOA and microservices facilitates integration with other systems and the implementation of new features without having to rewrite the entire codebase, speeding up development and deployment times.</a:t>
              </a:r>
            </a:p>
          </p:txBody>
        </p:sp>
      </p:grpSp>
      <p:sp>
        <p:nvSpPr>
          <p:cNvPr name="TextBox 23" id="23"/>
          <p:cNvSpPr txBox="true"/>
          <p:nvPr/>
        </p:nvSpPr>
        <p:spPr>
          <a:xfrm rot="0">
            <a:off x="6541445" y="9791662"/>
            <a:ext cx="10933571" cy="171237"/>
          </a:xfrm>
          <a:prstGeom prst="rect">
            <a:avLst/>
          </a:prstGeom>
        </p:spPr>
        <p:txBody>
          <a:bodyPr anchor="t" rtlCol="false" tIns="0" lIns="0" bIns="0" rIns="0">
            <a:spAutoFit/>
          </a:bodyPr>
          <a:lstStyle/>
          <a:p>
            <a:pPr algn="ctr">
              <a:lnSpc>
                <a:spcPts val="1303"/>
              </a:lnSpc>
              <a:spcBef>
                <a:spcPct val="0"/>
              </a:spcBef>
            </a:pPr>
            <a:r>
              <a:rPr lang="en-US" sz="1086">
                <a:solidFill>
                  <a:srgbClr val="000000"/>
                </a:solidFill>
                <a:latin typeface="Fira Sans"/>
                <a:ea typeface="Fira Sans"/>
                <a:cs typeface="Fira Sans"/>
                <a:sym typeface="Fira Sans"/>
              </a:rPr>
              <a:t>The RealEstate Ads SOA System thus represents a cutting-edge solution for real estate management, capable of addressing modern challenges with efficiency and robustness.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3110578" y="-783398"/>
            <a:ext cx="9676775" cy="11284968"/>
            <a:chOff x="0" y="0"/>
            <a:chExt cx="2687908" cy="3134614"/>
          </a:xfrm>
        </p:grpSpPr>
        <p:sp>
          <p:nvSpPr>
            <p:cNvPr name="Freeform 3" id="3"/>
            <p:cNvSpPr/>
            <p:nvPr/>
          </p:nvSpPr>
          <p:spPr>
            <a:xfrm flipH="false" flipV="false" rot="0">
              <a:off x="0" y="0"/>
              <a:ext cx="2687908" cy="3134614"/>
            </a:xfrm>
            <a:custGeom>
              <a:avLst/>
              <a:gdLst/>
              <a:ahLst/>
              <a:cxnLst/>
              <a:rect r="r" b="b" t="t" l="l"/>
              <a:pathLst>
                <a:path h="3134614" w="2687908">
                  <a:moveTo>
                    <a:pt x="2687908" y="1567307"/>
                  </a:moveTo>
                  <a:lnTo>
                    <a:pt x="1783033" y="3134614"/>
                  </a:lnTo>
                  <a:lnTo>
                    <a:pt x="904875" y="3134614"/>
                  </a:lnTo>
                  <a:lnTo>
                    <a:pt x="0" y="1567307"/>
                  </a:lnTo>
                  <a:lnTo>
                    <a:pt x="904875" y="0"/>
                  </a:lnTo>
                  <a:lnTo>
                    <a:pt x="1782906" y="0"/>
                  </a:lnTo>
                  <a:lnTo>
                    <a:pt x="2687908" y="1567307"/>
                  </a:lnTo>
                  <a:close/>
                </a:path>
              </a:pathLst>
            </a:custGeom>
            <a:solidFill>
              <a:srgbClr val="004651"/>
            </a:solidFill>
          </p:spPr>
        </p:sp>
      </p:grpSp>
      <p:grpSp>
        <p:nvGrpSpPr>
          <p:cNvPr name="Group 4" id="4"/>
          <p:cNvGrpSpPr/>
          <p:nvPr/>
        </p:nvGrpSpPr>
        <p:grpSpPr>
          <a:xfrm rot="0">
            <a:off x="1028700" y="4004754"/>
            <a:ext cx="6113968" cy="2721764"/>
            <a:chOff x="0" y="0"/>
            <a:chExt cx="8151957" cy="3629018"/>
          </a:xfrm>
        </p:grpSpPr>
        <p:sp>
          <p:nvSpPr>
            <p:cNvPr name="TextBox 5" id="5"/>
            <p:cNvSpPr txBox="true"/>
            <p:nvPr/>
          </p:nvSpPr>
          <p:spPr>
            <a:xfrm rot="0">
              <a:off x="0" y="3006295"/>
              <a:ext cx="8151957" cy="622723"/>
            </a:xfrm>
            <a:prstGeom prst="rect">
              <a:avLst/>
            </a:prstGeom>
          </p:spPr>
          <p:txBody>
            <a:bodyPr anchor="t" rtlCol="false" tIns="0" lIns="0" bIns="0" rIns="0">
              <a:spAutoFit/>
            </a:bodyPr>
            <a:lstStyle/>
            <a:p>
              <a:pPr algn="l">
                <a:lnSpc>
                  <a:spcPts val="3919"/>
                </a:lnSpc>
              </a:pPr>
            </a:p>
          </p:txBody>
        </p:sp>
        <p:sp>
          <p:nvSpPr>
            <p:cNvPr name="TextBox 6" id="6"/>
            <p:cNvSpPr txBox="true"/>
            <p:nvPr/>
          </p:nvSpPr>
          <p:spPr>
            <a:xfrm rot="0">
              <a:off x="0" y="-66675"/>
              <a:ext cx="8151957" cy="2606675"/>
            </a:xfrm>
            <a:prstGeom prst="rect">
              <a:avLst/>
            </a:prstGeom>
          </p:spPr>
          <p:txBody>
            <a:bodyPr anchor="t" rtlCol="false" tIns="0" lIns="0" bIns="0" rIns="0">
              <a:spAutoFit/>
            </a:bodyPr>
            <a:lstStyle/>
            <a:p>
              <a:pPr algn="l">
                <a:lnSpc>
                  <a:spcPts val="7800"/>
                </a:lnSpc>
              </a:pPr>
              <a:r>
                <a:rPr lang="en-US" sz="6000" spc="-60">
                  <a:solidFill>
                    <a:srgbClr val="F4F4F4"/>
                  </a:solidFill>
                  <a:latin typeface="Fira Sans"/>
                  <a:ea typeface="Fira Sans"/>
                  <a:cs typeface="Fira Sans"/>
                  <a:sym typeface="Fira Sans"/>
                </a:rPr>
                <a:t>System</a:t>
              </a:r>
            </a:p>
            <a:p>
              <a:pPr algn="l">
                <a:lnSpc>
                  <a:spcPts val="7800"/>
                </a:lnSpc>
                <a:spcBef>
                  <a:spcPct val="0"/>
                </a:spcBef>
              </a:pPr>
              <a:r>
                <a:rPr lang="en-US" sz="6000" spc="-60">
                  <a:solidFill>
                    <a:srgbClr val="F4F4F4"/>
                  </a:solidFill>
                  <a:latin typeface="Fira Sans"/>
                  <a:ea typeface="Fira Sans"/>
                  <a:cs typeface="Fira Sans"/>
                  <a:sym typeface="Fira Sans"/>
                </a:rPr>
                <a:t>Goals</a:t>
              </a:r>
            </a:p>
          </p:txBody>
        </p:sp>
      </p:grpSp>
      <p:sp>
        <p:nvSpPr>
          <p:cNvPr name="Freeform 7" id="7"/>
          <p:cNvSpPr/>
          <p:nvPr/>
        </p:nvSpPr>
        <p:spPr>
          <a:xfrm flipH="false" flipV="false" rot="-10800000">
            <a:off x="6126083" y="547636"/>
            <a:ext cx="880229" cy="1158197"/>
          </a:xfrm>
          <a:custGeom>
            <a:avLst/>
            <a:gdLst/>
            <a:ahLst/>
            <a:cxnLst/>
            <a:rect r="r" b="b" t="t" l="l"/>
            <a:pathLst>
              <a:path h="1158197" w="880229">
                <a:moveTo>
                  <a:pt x="0" y="0"/>
                </a:moveTo>
                <a:lnTo>
                  <a:pt x="880229" y="0"/>
                </a:lnTo>
                <a:lnTo>
                  <a:pt x="880229" y="1158197"/>
                </a:lnTo>
                <a:lnTo>
                  <a:pt x="0" y="11581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8042101" y="848583"/>
            <a:ext cx="9565276" cy="857250"/>
          </a:xfrm>
          <a:prstGeom prst="rect">
            <a:avLst/>
          </a:prstGeom>
        </p:spPr>
        <p:txBody>
          <a:bodyPr anchor="t" rtlCol="false" tIns="0" lIns="0" bIns="0" rIns="0">
            <a:spAutoFit/>
          </a:bodyPr>
          <a:lstStyle/>
          <a:p>
            <a:pPr algn="l">
              <a:lnSpc>
                <a:spcPts val="3391"/>
              </a:lnSpc>
              <a:spcBef>
                <a:spcPct val="0"/>
              </a:spcBef>
            </a:pPr>
            <a:r>
              <a:rPr lang="en-US" sz="2826">
                <a:solidFill>
                  <a:srgbClr val="000000"/>
                </a:solidFill>
                <a:latin typeface="Fira Sans"/>
                <a:ea typeface="Fira Sans"/>
                <a:cs typeface="Fira Sans"/>
                <a:sym typeface="Fira Sans"/>
              </a:rPr>
              <a:t>Provid</a:t>
            </a:r>
            <a:r>
              <a:rPr lang="en-US" sz="2826">
                <a:solidFill>
                  <a:srgbClr val="000000"/>
                </a:solidFill>
                <a:latin typeface="Fira Sans"/>
                <a:ea typeface="Fira Sans"/>
                <a:cs typeface="Fira Sans"/>
                <a:sym typeface="Fira Sans"/>
              </a:rPr>
              <a:t>e a platform for users to publish real estate ads paying a fee.</a:t>
            </a:r>
          </a:p>
        </p:txBody>
      </p:sp>
      <p:sp>
        <p:nvSpPr>
          <p:cNvPr name="TextBox 9" id="9"/>
          <p:cNvSpPr txBox="true"/>
          <p:nvPr/>
        </p:nvSpPr>
        <p:spPr>
          <a:xfrm rot="0">
            <a:off x="8394808" y="2415178"/>
            <a:ext cx="8798318" cy="1285875"/>
          </a:xfrm>
          <a:prstGeom prst="rect">
            <a:avLst/>
          </a:prstGeom>
        </p:spPr>
        <p:txBody>
          <a:bodyPr anchor="t" rtlCol="false" tIns="0" lIns="0" bIns="0" rIns="0">
            <a:spAutoFit/>
          </a:bodyPr>
          <a:lstStyle/>
          <a:p>
            <a:pPr algn="l">
              <a:lnSpc>
                <a:spcPts val="3391"/>
              </a:lnSpc>
              <a:spcBef>
                <a:spcPct val="0"/>
              </a:spcBef>
            </a:pPr>
            <a:r>
              <a:rPr lang="en-US" sz="2826">
                <a:solidFill>
                  <a:srgbClr val="000000"/>
                </a:solidFill>
                <a:latin typeface="Fira Sans"/>
                <a:ea typeface="Fira Sans"/>
                <a:cs typeface="Fira Sans"/>
                <a:sym typeface="Fira Sans"/>
              </a:rPr>
              <a:t>Provid</a:t>
            </a:r>
            <a:r>
              <a:rPr lang="en-US" sz="2826">
                <a:solidFill>
                  <a:srgbClr val="000000"/>
                </a:solidFill>
                <a:latin typeface="Fira Sans"/>
                <a:ea typeface="Fira Sans"/>
                <a:cs typeface="Fira Sans"/>
                <a:sym typeface="Fira Sans"/>
              </a:rPr>
              <a:t>e a platform to search ads based on geolocation, title, and price.</a:t>
            </a:r>
          </a:p>
          <a:p>
            <a:pPr algn="l">
              <a:lnSpc>
                <a:spcPts val="3391"/>
              </a:lnSpc>
              <a:spcBef>
                <a:spcPct val="0"/>
              </a:spcBef>
            </a:pPr>
          </a:p>
        </p:txBody>
      </p:sp>
      <p:sp>
        <p:nvSpPr>
          <p:cNvPr name="TextBox 10" id="10"/>
          <p:cNvSpPr txBox="true"/>
          <p:nvPr/>
        </p:nvSpPr>
        <p:spPr>
          <a:xfrm rot="0">
            <a:off x="9803975" y="3995229"/>
            <a:ext cx="7803403" cy="2113899"/>
          </a:xfrm>
          <a:prstGeom prst="rect">
            <a:avLst/>
          </a:prstGeom>
        </p:spPr>
        <p:txBody>
          <a:bodyPr anchor="t" rtlCol="false" tIns="0" lIns="0" bIns="0" rIns="0">
            <a:spAutoFit/>
          </a:bodyPr>
          <a:lstStyle/>
          <a:p>
            <a:pPr algn="l">
              <a:lnSpc>
                <a:spcPts val="3330"/>
              </a:lnSpc>
              <a:spcBef>
                <a:spcPct val="0"/>
              </a:spcBef>
            </a:pPr>
            <a:r>
              <a:rPr lang="en-US" sz="2775">
                <a:solidFill>
                  <a:srgbClr val="000000"/>
                </a:solidFill>
                <a:latin typeface="Fira Sans"/>
                <a:ea typeface="Fira Sans"/>
                <a:cs typeface="Fira Sans"/>
                <a:sym typeface="Fira Sans"/>
              </a:rPr>
              <a:t>Al</a:t>
            </a:r>
            <a:r>
              <a:rPr lang="en-US" sz="2775">
                <a:solidFill>
                  <a:srgbClr val="000000"/>
                </a:solidFill>
                <a:latin typeface="Fira Sans"/>
                <a:ea typeface="Fira Sans"/>
                <a:cs typeface="Fira Sans"/>
                <a:sym typeface="Fira Sans"/>
              </a:rPr>
              <a:t>low users to create accounts, manage their ads, manage their wallet and charge them for ad publication.</a:t>
            </a:r>
          </a:p>
          <a:p>
            <a:pPr algn="l">
              <a:lnSpc>
                <a:spcPts val="3330"/>
              </a:lnSpc>
              <a:spcBef>
                <a:spcPct val="0"/>
              </a:spcBef>
            </a:pPr>
          </a:p>
          <a:p>
            <a:pPr algn="l">
              <a:lnSpc>
                <a:spcPts val="3330"/>
              </a:lnSpc>
              <a:spcBef>
                <a:spcPct val="0"/>
              </a:spcBef>
            </a:pPr>
          </a:p>
        </p:txBody>
      </p:sp>
      <p:sp>
        <p:nvSpPr>
          <p:cNvPr name="Freeform 11" id="11"/>
          <p:cNvSpPr/>
          <p:nvPr/>
        </p:nvSpPr>
        <p:spPr>
          <a:xfrm flipH="false" flipV="false" rot="0">
            <a:off x="6980079" y="2415178"/>
            <a:ext cx="880229" cy="880229"/>
          </a:xfrm>
          <a:custGeom>
            <a:avLst/>
            <a:gdLst/>
            <a:ahLst/>
            <a:cxnLst/>
            <a:rect r="r" b="b" t="t" l="l"/>
            <a:pathLst>
              <a:path h="880229" w="880229">
                <a:moveTo>
                  <a:pt x="0" y="0"/>
                </a:moveTo>
                <a:lnTo>
                  <a:pt x="880230" y="0"/>
                </a:lnTo>
                <a:lnTo>
                  <a:pt x="880230" y="880230"/>
                </a:lnTo>
                <a:lnTo>
                  <a:pt x="0" y="880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8118884" y="4248031"/>
            <a:ext cx="1025116" cy="808910"/>
          </a:xfrm>
          <a:custGeom>
            <a:avLst/>
            <a:gdLst/>
            <a:ahLst/>
            <a:cxnLst/>
            <a:rect r="r" b="b" t="t" l="l"/>
            <a:pathLst>
              <a:path h="808910" w="1025116">
                <a:moveTo>
                  <a:pt x="0" y="0"/>
                </a:moveTo>
                <a:lnTo>
                  <a:pt x="1025116" y="0"/>
                </a:lnTo>
                <a:lnTo>
                  <a:pt x="1025116" y="808910"/>
                </a:lnTo>
                <a:lnTo>
                  <a:pt x="0" y="8089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5256667" y="7431367"/>
            <a:ext cx="3887333" cy="2064257"/>
            <a:chOff x="0" y="0"/>
            <a:chExt cx="1898605" cy="1008200"/>
          </a:xfrm>
        </p:grpSpPr>
        <p:sp>
          <p:nvSpPr>
            <p:cNvPr name="Freeform 14" id="14"/>
            <p:cNvSpPr/>
            <p:nvPr/>
          </p:nvSpPr>
          <p:spPr>
            <a:xfrm flipH="false" flipV="false" rot="0">
              <a:off x="0" y="0"/>
              <a:ext cx="1898605" cy="1008200"/>
            </a:xfrm>
            <a:custGeom>
              <a:avLst/>
              <a:gdLst/>
              <a:ahLst/>
              <a:cxnLst/>
              <a:rect r="r" b="b" t="t" l="l"/>
              <a:pathLst>
                <a:path h="1008200" w="1898605">
                  <a:moveTo>
                    <a:pt x="0" y="0"/>
                  </a:moveTo>
                  <a:lnTo>
                    <a:pt x="1898605" y="0"/>
                  </a:lnTo>
                  <a:lnTo>
                    <a:pt x="1898605" y="1008200"/>
                  </a:lnTo>
                  <a:lnTo>
                    <a:pt x="0" y="1008200"/>
                  </a:lnTo>
                  <a:close/>
                </a:path>
              </a:pathLst>
            </a:custGeom>
            <a:solidFill>
              <a:srgbClr val="00A181"/>
            </a:solidFill>
          </p:spPr>
        </p:sp>
        <p:sp>
          <p:nvSpPr>
            <p:cNvPr name="TextBox 15" id="15"/>
            <p:cNvSpPr txBox="true"/>
            <p:nvPr/>
          </p:nvSpPr>
          <p:spPr>
            <a:xfrm>
              <a:off x="0" y="-38100"/>
              <a:ext cx="1898605" cy="1046300"/>
            </a:xfrm>
            <a:prstGeom prst="rect">
              <a:avLst/>
            </a:prstGeom>
          </p:spPr>
          <p:txBody>
            <a:bodyPr anchor="ctr" rtlCol="false" tIns="254000" lIns="254000" bIns="254000" rIns="254000"/>
            <a:lstStyle/>
            <a:p>
              <a:pPr algn="l">
                <a:lnSpc>
                  <a:spcPts val="2799"/>
                </a:lnSpc>
              </a:pPr>
              <a:r>
                <a:rPr lang="en-US" sz="1999" b="true">
                  <a:solidFill>
                    <a:srgbClr val="F4F4F4"/>
                  </a:solidFill>
                  <a:latin typeface="Fira Sans Medium"/>
                  <a:ea typeface="Fira Sans Medium"/>
                  <a:cs typeface="Fira Sans Medium"/>
                  <a:sym typeface="Fira Sans Medium"/>
                </a:rPr>
                <a:t>Provide a </a:t>
              </a:r>
              <a:r>
                <a:rPr lang="en-US" sz="1999" b="true">
                  <a:solidFill>
                    <a:srgbClr val="F4F4F4"/>
                  </a:solidFill>
                  <a:latin typeface="Fira Sans Bold"/>
                  <a:ea typeface="Fira Sans Bold"/>
                  <a:cs typeface="Fira Sans Bold"/>
                  <a:sym typeface="Fira Sans Bold"/>
                </a:rPr>
                <a:t>web frontend interface </a:t>
              </a:r>
              <a:r>
                <a:rPr lang="en-US" sz="1999" b="true">
                  <a:solidFill>
                    <a:srgbClr val="F4F4F4"/>
                  </a:solidFill>
                  <a:latin typeface="Fira Sans Medium"/>
                  <a:ea typeface="Fira Sans Medium"/>
                  <a:cs typeface="Fira Sans Medium"/>
                  <a:sym typeface="Fira Sans Medium"/>
                </a:rPr>
                <a:t>for users to interact with the system.</a:t>
              </a:r>
            </a:p>
          </p:txBody>
        </p:sp>
      </p:grpSp>
      <p:grpSp>
        <p:nvGrpSpPr>
          <p:cNvPr name="Group 16" id="16"/>
          <p:cNvGrpSpPr/>
          <p:nvPr/>
        </p:nvGrpSpPr>
        <p:grpSpPr>
          <a:xfrm rot="0">
            <a:off x="9475681" y="7431367"/>
            <a:ext cx="3795634" cy="2064257"/>
            <a:chOff x="0" y="0"/>
            <a:chExt cx="1853819" cy="1008200"/>
          </a:xfrm>
        </p:grpSpPr>
        <p:sp>
          <p:nvSpPr>
            <p:cNvPr name="Freeform 17" id="17"/>
            <p:cNvSpPr/>
            <p:nvPr/>
          </p:nvSpPr>
          <p:spPr>
            <a:xfrm flipH="false" flipV="false" rot="0">
              <a:off x="0" y="0"/>
              <a:ext cx="1853819" cy="1008200"/>
            </a:xfrm>
            <a:custGeom>
              <a:avLst/>
              <a:gdLst/>
              <a:ahLst/>
              <a:cxnLst/>
              <a:rect r="r" b="b" t="t" l="l"/>
              <a:pathLst>
                <a:path h="1008200" w="1853819">
                  <a:moveTo>
                    <a:pt x="0" y="0"/>
                  </a:moveTo>
                  <a:lnTo>
                    <a:pt x="1853819" y="0"/>
                  </a:lnTo>
                  <a:lnTo>
                    <a:pt x="1853819" y="1008200"/>
                  </a:lnTo>
                  <a:lnTo>
                    <a:pt x="0" y="1008200"/>
                  </a:lnTo>
                  <a:close/>
                </a:path>
              </a:pathLst>
            </a:custGeom>
            <a:solidFill>
              <a:srgbClr val="00A181"/>
            </a:solidFill>
          </p:spPr>
        </p:sp>
        <p:sp>
          <p:nvSpPr>
            <p:cNvPr name="TextBox 18" id="18"/>
            <p:cNvSpPr txBox="true"/>
            <p:nvPr/>
          </p:nvSpPr>
          <p:spPr>
            <a:xfrm>
              <a:off x="0" y="-38100"/>
              <a:ext cx="1853819" cy="1046300"/>
            </a:xfrm>
            <a:prstGeom prst="rect">
              <a:avLst/>
            </a:prstGeom>
          </p:spPr>
          <p:txBody>
            <a:bodyPr anchor="ctr" rtlCol="false" tIns="254000" lIns="254000" bIns="254000" rIns="254000"/>
            <a:lstStyle/>
            <a:p>
              <a:pPr algn="r">
                <a:lnSpc>
                  <a:spcPts val="2799"/>
                </a:lnSpc>
              </a:pPr>
              <a:r>
                <a:rPr lang="en-US" b="true" sz="1999">
                  <a:solidFill>
                    <a:srgbClr val="F4F4F4"/>
                  </a:solidFill>
                  <a:latin typeface="Fira Sans Medium"/>
                  <a:ea typeface="Fira Sans Medium"/>
                  <a:cs typeface="Fira Sans Medium"/>
                  <a:sym typeface="Fira Sans Medium"/>
                </a:rPr>
                <a:t>Ensure </a:t>
              </a:r>
              <a:r>
                <a:rPr lang="en-US" b="true" sz="1999">
                  <a:solidFill>
                    <a:srgbClr val="F4F4F4"/>
                  </a:solidFill>
                  <a:latin typeface="Fira Sans Bold"/>
                  <a:ea typeface="Fira Sans Bold"/>
                  <a:cs typeface="Fira Sans Bold"/>
                  <a:sym typeface="Fira Sans Bold"/>
                </a:rPr>
                <a:t>system interoperability</a:t>
              </a:r>
              <a:r>
                <a:rPr lang="en-US" b="true" sz="1999">
                  <a:solidFill>
                    <a:srgbClr val="F4F4F4"/>
                  </a:solidFill>
                  <a:latin typeface="Fira Sans Medium"/>
                  <a:ea typeface="Fira Sans Medium"/>
                  <a:cs typeface="Fira Sans Medium"/>
                  <a:sym typeface="Fira Sans Medium"/>
                </a:rPr>
                <a:t> and integration through REST and SOAP services.</a:t>
              </a:r>
            </a:p>
          </p:txBody>
        </p:sp>
      </p:grpSp>
      <p:grpSp>
        <p:nvGrpSpPr>
          <p:cNvPr name="Group 19" id="19"/>
          <p:cNvGrpSpPr/>
          <p:nvPr/>
        </p:nvGrpSpPr>
        <p:grpSpPr>
          <a:xfrm rot="0">
            <a:off x="13604690" y="7440207"/>
            <a:ext cx="4298669" cy="2055418"/>
            <a:chOff x="0" y="0"/>
            <a:chExt cx="2099505" cy="1003883"/>
          </a:xfrm>
        </p:grpSpPr>
        <p:sp>
          <p:nvSpPr>
            <p:cNvPr name="Freeform 20" id="20"/>
            <p:cNvSpPr/>
            <p:nvPr/>
          </p:nvSpPr>
          <p:spPr>
            <a:xfrm flipH="false" flipV="false" rot="0">
              <a:off x="0" y="0"/>
              <a:ext cx="2099505" cy="1003883"/>
            </a:xfrm>
            <a:custGeom>
              <a:avLst/>
              <a:gdLst/>
              <a:ahLst/>
              <a:cxnLst/>
              <a:rect r="r" b="b" t="t" l="l"/>
              <a:pathLst>
                <a:path h="1003883" w="2099505">
                  <a:moveTo>
                    <a:pt x="0" y="0"/>
                  </a:moveTo>
                  <a:lnTo>
                    <a:pt x="2099505" y="0"/>
                  </a:lnTo>
                  <a:lnTo>
                    <a:pt x="2099505" y="1003883"/>
                  </a:lnTo>
                  <a:lnTo>
                    <a:pt x="0" y="1003883"/>
                  </a:lnTo>
                  <a:close/>
                </a:path>
              </a:pathLst>
            </a:custGeom>
            <a:solidFill>
              <a:srgbClr val="00A181"/>
            </a:solidFill>
          </p:spPr>
        </p:sp>
        <p:sp>
          <p:nvSpPr>
            <p:cNvPr name="TextBox 21" id="21"/>
            <p:cNvSpPr txBox="true"/>
            <p:nvPr/>
          </p:nvSpPr>
          <p:spPr>
            <a:xfrm>
              <a:off x="0" y="-47625"/>
              <a:ext cx="2099505" cy="1051508"/>
            </a:xfrm>
            <a:prstGeom prst="rect">
              <a:avLst/>
            </a:prstGeom>
          </p:spPr>
          <p:txBody>
            <a:bodyPr anchor="ctr" rtlCol="false" tIns="254000" lIns="254000" bIns="254000" rIns="254000"/>
            <a:lstStyle/>
            <a:p>
              <a:pPr algn="r">
                <a:lnSpc>
                  <a:spcPts val="3079"/>
                </a:lnSpc>
              </a:pPr>
              <a:r>
                <a:rPr lang="en-US" sz="2199" b="true">
                  <a:solidFill>
                    <a:srgbClr val="F4F4F4"/>
                  </a:solidFill>
                  <a:latin typeface="Fira Sans Medium"/>
                  <a:ea typeface="Fira Sans Medium"/>
                  <a:cs typeface="Fira Sans Medium"/>
                  <a:sym typeface="Fira Sans Medium"/>
                </a:rPr>
                <a:t>Ensure </a:t>
              </a:r>
              <a:r>
                <a:rPr lang="en-US" sz="2199" b="true">
                  <a:solidFill>
                    <a:srgbClr val="F4F4F4"/>
                  </a:solidFill>
                  <a:latin typeface="Fira Sans Bold"/>
                  <a:ea typeface="Fira Sans Bold"/>
                  <a:cs typeface="Fira Sans Bold"/>
                  <a:sym typeface="Fira Sans Bold"/>
                </a:rPr>
                <a:t>system security and data privacy</a:t>
              </a:r>
              <a:r>
                <a:rPr lang="en-US" sz="2199" b="true">
                  <a:solidFill>
                    <a:srgbClr val="F4F4F4"/>
                  </a:solidFill>
                  <a:latin typeface="Fira Sans Medium"/>
                  <a:ea typeface="Fira Sans Medium"/>
                  <a:cs typeface="Fira Sans Medium"/>
                  <a:sym typeface="Fira Sans Medium"/>
                </a:rPr>
                <a:t> through JWT token-based authentication.</a:t>
              </a:r>
            </a:p>
            <a:p>
              <a:pPr algn="r">
                <a:lnSpc>
                  <a:spcPts val="307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798163" y="5803579"/>
            <a:ext cx="7388722" cy="63986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9144000" y="430705"/>
            <a:ext cx="10520989" cy="4569862"/>
            <a:chOff x="0" y="0"/>
            <a:chExt cx="7216682" cy="3134614"/>
          </a:xfrm>
        </p:grpSpPr>
        <p:sp>
          <p:nvSpPr>
            <p:cNvPr name="Freeform 5" id="5"/>
            <p:cNvSpPr/>
            <p:nvPr/>
          </p:nvSpPr>
          <p:spPr>
            <a:xfrm flipH="false" flipV="false" rot="0">
              <a:off x="0" y="0"/>
              <a:ext cx="7216682" cy="3134614"/>
            </a:xfrm>
            <a:custGeom>
              <a:avLst/>
              <a:gdLst/>
              <a:ahLst/>
              <a:cxnLst/>
              <a:rect r="r" b="b" t="t" l="l"/>
              <a:pathLst>
                <a:path h="3134614" w="7216682">
                  <a:moveTo>
                    <a:pt x="7216682" y="1567307"/>
                  </a:moveTo>
                  <a:lnTo>
                    <a:pt x="6311807" y="3134614"/>
                  </a:lnTo>
                  <a:lnTo>
                    <a:pt x="904875" y="3134614"/>
                  </a:lnTo>
                  <a:lnTo>
                    <a:pt x="0" y="1567307"/>
                  </a:lnTo>
                  <a:lnTo>
                    <a:pt x="904875" y="0"/>
                  </a:lnTo>
                  <a:lnTo>
                    <a:pt x="6311680" y="0"/>
                  </a:lnTo>
                  <a:lnTo>
                    <a:pt x="7216682" y="1567307"/>
                  </a:lnTo>
                  <a:close/>
                </a:path>
              </a:pathLst>
            </a:custGeom>
            <a:solidFill>
              <a:srgbClr val="00A181"/>
            </a:solidFill>
          </p:spPr>
        </p:sp>
      </p:grpSp>
      <p:grpSp>
        <p:nvGrpSpPr>
          <p:cNvPr name="Group 6" id="6"/>
          <p:cNvGrpSpPr/>
          <p:nvPr/>
        </p:nvGrpSpPr>
        <p:grpSpPr>
          <a:xfrm rot="-10800000">
            <a:off x="8209325" y="5429192"/>
            <a:ext cx="3801687" cy="3292279"/>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8" id="8"/>
          <p:cNvSpPr/>
          <p:nvPr/>
        </p:nvSpPr>
        <p:spPr>
          <a:xfrm flipH="false" flipV="false" rot="0">
            <a:off x="857654" y="2546088"/>
            <a:ext cx="5760095" cy="7440122"/>
          </a:xfrm>
          <a:custGeom>
            <a:avLst/>
            <a:gdLst/>
            <a:ahLst/>
            <a:cxnLst/>
            <a:rect r="r" b="b" t="t" l="l"/>
            <a:pathLst>
              <a:path h="7440122" w="5760095">
                <a:moveTo>
                  <a:pt x="0" y="0"/>
                </a:moveTo>
                <a:lnTo>
                  <a:pt x="5760095" y="0"/>
                </a:lnTo>
                <a:lnTo>
                  <a:pt x="5760095" y="7440123"/>
                </a:lnTo>
                <a:lnTo>
                  <a:pt x="0" y="7440123"/>
                </a:lnTo>
                <a:lnTo>
                  <a:pt x="0" y="0"/>
                </a:lnTo>
                <a:close/>
              </a:path>
            </a:pathLst>
          </a:custGeom>
          <a:blipFill>
            <a:blip r:embed="rId2"/>
            <a:stretch>
              <a:fillRect l="0" t="0" r="0" b="0"/>
            </a:stretch>
          </a:blipFill>
        </p:spPr>
      </p:sp>
      <p:sp>
        <p:nvSpPr>
          <p:cNvPr name="TextBox 9" id="9"/>
          <p:cNvSpPr txBox="true"/>
          <p:nvPr/>
        </p:nvSpPr>
        <p:spPr>
          <a:xfrm rot="0">
            <a:off x="1028700" y="989049"/>
            <a:ext cx="9806521" cy="1285875"/>
          </a:xfrm>
          <a:prstGeom prst="rect">
            <a:avLst/>
          </a:prstGeom>
        </p:spPr>
        <p:txBody>
          <a:bodyPr anchor="t" rtlCol="false" tIns="0" lIns="0" bIns="0" rIns="0">
            <a:spAutoFit/>
          </a:bodyPr>
          <a:lstStyle/>
          <a:p>
            <a:pPr algn="l" marL="0" indent="0" lvl="0">
              <a:lnSpc>
                <a:spcPts val="10199"/>
              </a:lnSpc>
              <a:spcBef>
                <a:spcPct val="0"/>
              </a:spcBef>
            </a:pPr>
            <a:r>
              <a:rPr lang="en-US" b="true" sz="8499" spc="-84">
                <a:solidFill>
                  <a:srgbClr val="000000"/>
                </a:solidFill>
                <a:latin typeface="Fira Sans Medium"/>
                <a:ea typeface="Fira Sans Medium"/>
                <a:cs typeface="Fira Sans Medium"/>
                <a:sym typeface="Fira Sans Medium"/>
              </a:rPr>
              <a:t>Components</a:t>
            </a:r>
          </a:p>
        </p:txBody>
      </p:sp>
      <p:sp>
        <p:nvSpPr>
          <p:cNvPr name="TextBox 10" id="10"/>
          <p:cNvSpPr txBox="true"/>
          <p:nvPr/>
        </p:nvSpPr>
        <p:spPr>
          <a:xfrm rot="0">
            <a:off x="10110169" y="808074"/>
            <a:ext cx="3642346" cy="466725"/>
          </a:xfrm>
          <a:prstGeom prst="rect">
            <a:avLst/>
          </a:prstGeom>
        </p:spPr>
        <p:txBody>
          <a:bodyPr anchor="t" rtlCol="false" tIns="0" lIns="0" bIns="0" rIns="0">
            <a:spAutoFit/>
          </a:bodyPr>
          <a:lstStyle/>
          <a:p>
            <a:pPr algn="ctr">
              <a:lnSpc>
                <a:spcPts val="3600"/>
              </a:lnSpc>
              <a:spcBef>
                <a:spcPct val="0"/>
              </a:spcBef>
            </a:pPr>
            <a:r>
              <a:rPr lang="en-US" b="true" sz="3000">
                <a:solidFill>
                  <a:srgbClr val="004651"/>
                </a:solidFill>
                <a:latin typeface="Fira Sans Medium"/>
                <a:ea typeface="Fira Sans Medium"/>
                <a:cs typeface="Fira Sans Medium"/>
                <a:sym typeface="Fira Sans Medium"/>
              </a:rPr>
              <a:t>Service Provider</a:t>
            </a:r>
          </a:p>
        </p:txBody>
      </p:sp>
      <p:sp>
        <p:nvSpPr>
          <p:cNvPr name="TextBox 11" id="11"/>
          <p:cNvSpPr txBox="true"/>
          <p:nvPr/>
        </p:nvSpPr>
        <p:spPr>
          <a:xfrm rot="0">
            <a:off x="10526108" y="1331949"/>
            <a:ext cx="7444083" cy="1181100"/>
          </a:xfrm>
          <a:prstGeom prst="rect">
            <a:avLst/>
          </a:prstGeom>
        </p:spPr>
        <p:txBody>
          <a:bodyPr anchor="t" rtlCol="false" tIns="0" lIns="0" bIns="0" rIns="0">
            <a:spAutoFit/>
          </a:bodyPr>
          <a:lstStyle/>
          <a:p>
            <a:pPr algn="l">
              <a:lnSpc>
                <a:spcPts val="3149"/>
              </a:lnSpc>
            </a:pPr>
            <a:r>
              <a:rPr lang="en-US" sz="2624" b="true">
                <a:solidFill>
                  <a:srgbClr val="FFFFFF"/>
                </a:solidFill>
                <a:latin typeface="Fira Sans Medium"/>
                <a:ea typeface="Fira Sans Medium"/>
                <a:cs typeface="Fira Sans Medium"/>
                <a:sym typeface="Fira Sans Medium"/>
              </a:rPr>
              <a:t>A microservice that exposes functionalities or resources via APIs for other services or clients.</a:t>
            </a:r>
          </a:p>
          <a:p>
            <a:pPr algn="l">
              <a:lnSpc>
                <a:spcPts val="3149"/>
              </a:lnSpc>
              <a:spcBef>
                <a:spcPct val="0"/>
              </a:spcBef>
            </a:pPr>
            <a:r>
              <a:rPr lang="en-US" b="true" sz="2624">
                <a:solidFill>
                  <a:srgbClr val="FFFFFF"/>
                </a:solidFill>
                <a:latin typeface="Fira Sans Medium"/>
                <a:ea typeface="Fira Sans Medium"/>
                <a:cs typeface="Fira Sans Medium"/>
                <a:sym typeface="Fira Sans Medium"/>
              </a:rPr>
              <a:t>e.g. Ads Service</a:t>
            </a:r>
          </a:p>
        </p:txBody>
      </p:sp>
      <p:sp>
        <p:nvSpPr>
          <p:cNvPr name="TextBox 12" id="12"/>
          <p:cNvSpPr txBox="true"/>
          <p:nvPr/>
        </p:nvSpPr>
        <p:spPr>
          <a:xfrm rot="0">
            <a:off x="10227939" y="2811679"/>
            <a:ext cx="3642346" cy="466725"/>
          </a:xfrm>
          <a:prstGeom prst="rect">
            <a:avLst/>
          </a:prstGeom>
        </p:spPr>
        <p:txBody>
          <a:bodyPr anchor="t" rtlCol="false" tIns="0" lIns="0" bIns="0" rIns="0">
            <a:spAutoFit/>
          </a:bodyPr>
          <a:lstStyle/>
          <a:p>
            <a:pPr algn="ctr">
              <a:lnSpc>
                <a:spcPts val="3600"/>
              </a:lnSpc>
              <a:spcBef>
                <a:spcPct val="0"/>
              </a:spcBef>
            </a:pPr>
            <a:r>
              <a:rPr lang="en-US" b="true" sz="3000">
                <a:solidFill>
                  <a:srgbClr val="004651"/>
                </a:solidFill>
                <a:latin typeface="Fira Sans Medium"/>
                <a:ea typeface="Fira Sans Medium"/>
                <a:cs typeface="Fira Sans Medium"/>
                <a:sym typeface="Fira Sans Medium"/>
              </a:rPr>
              <a:t>Service Prosumer</a:t>
            </a:r>
          </a:p>
        </p:txBody>
      </p:sp>
      <p:sp>
        <p:nvSpPr>
          <p:cNvPr name="TextBox 13" id="13"/>
          <p:cNvSpPr txBox="true"/>
          <p:nvPr/>
        </p:nvSpPr>
        <p:spPr>
          <a:xfrm rot="0">
            <a:off x="10545158" y="3335554"/>
            <a:ext cx="7444083" cy="1181100"/>
          </a:xfrm>
          <a:prstGeom prst="rect">
            <a:avLst/>
          </a:prstGeom>
        </p:spPr>
        <p:txBody>
          <a:bodyPr anchor="t" rtlCol="false" tIns="0" lIns="0" bIns="0" rIns="0">
            <a:spAutoFit/>
          </a:bodyPr>
          <a:lstStyle/>
          <a:p>
            <a:pPr algn="l">
              <a:lnSpc>
                <a:spcPts val="3149"/>
              </a:lnSpc>
            </a:pPr>
            <a:r>
              <a:rPr lang="en-US" sz="2624" b="true">
                <a:solidFill>
                  <a:srgbClr val="FFFFFF"/>
                </a:solidFill>
                <a:latin typeface="Fira Sans Medium"/>
                <a:ea typeface="Fira Sans Medium"/>
                <a:cs typeface="Fira Sans Medium"/>
                <a:sym typeface="Fira Sans Medium"/>
              </a:rPr>
              <a:t>A microservice that both consumes and provides services.</a:t>
            </a:r>
          </a:p>
          <a:p>
            <a:pPr algn="l">
              <a:lnSpc>
                <a:spcPts val="3149"/>
              </a:lnSpc>
              <a:spcBef>
                <a:spcPct val="0"/>
              </a:spcBef>
            </a:pPr>
            <a:r>
              <a:rPr lang="en-US" b="true" sz="2624">
                <a:solidFill>
                  <a:srgbClr val="FFFFFF"/>
                </a:solidFill>
                <a:latin typeface="Fira Sans Medium"/>
                <a:ea typeface="Fira Sans Medium"/>
                <a:cs typeface="Fira Sans Medium"/>
                <a:sym typeface="Fira Sans Medium"/>
              </a:rPr>
              <a:t>e.g. Search Service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306086" y="4784384"/>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2780085" y="4005595"/>
            <a:ext cx="1798578" cy="1557577"/>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10800000">
            <a:off x="300983" y="7795449"/>
            <a:ext cx="3378391" cy="2925703"/>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8" id="8"/>
          <p:cNvSpPr/>
          <p:nvPr/>
        </p:nvSpPr>
        <p:spPr>
          <a:xfrm flipH="false" flipV="false" rot="0">
            <a:off x="5644816" y="1028700"/>
            <a:ext cx="11770340" cy="8073116"/>
          </a:xfrm>
          <a:custGeom>
            <a:avLst/>
            <a:gdLst/>
            <a:ahLst/>
            <a:cxnLst/>
            <a:rect r="r" b="b" t="t" l="l"/>
            <a:pathLst>
              <a:path h="8073116" w="11770340">
                <a:moveTo>
                  <a:pt x="0" y="0"/>
                </a:moveTo>
                <a:lnTo>
                  <a:pt x="11770340" y="0"/>
                </a:lnTo>
                <a:lnTo>
                  <a:pt x="11770340" y="8073116"/>
                </a:lnTo>
                <a:lnTo>
                  <a:pt x="0" y="8073116"/>
                </a:lnTo>
                <a:lnTo>
                  <a:pt x="0" y="0"/>
                </a:lnTo>
                <a:close/>
              </a:path>
            </a:pathLst>
          </a:custGeom>
          <a:blipFill>
            <a:blip r:embed="rId2"/>
            <a:stretch>
              <a:fillRect l="0" t="0" r="0" b="0"/>
            </a:stretch>
          </a:blipFill>
        </p:spPr>
      </p:sp>
      <p:sp>
        <p:nvSpPr>
          <p:cNvPr name="TextBox 9" id="9"/>
          <p:cNvSpPr txBox="true"/>
          <p:nvPr/>
        </p:nvSpPr>
        <p:spPr>
          <a:xfrm rot="0">
            <a:off x="1028700" y="1019175"/>
            <a:ext cx="5512745" cy="752475"/>
          </a:xfrm>
          <a:prstGeom prst="rect">
            <a:avLst/>
          </a:prstGeom>
        </p:spPr>
        <p:txBody>
          <a:bodyPr anchor="t" rtlCol="false" tIns="0" lIns="0" bIns="0" rIns="0">
            <a:spAutoFit/>
          </a:bodyPr>
          <a:lstStyle/>
          <a:p>
            <a:pPr algn="l">
              <a:lnSpc>
                <a:spcPts val="5880"/>
              </a:lnSpc>
              <a:spcBef>
                <a:spcPct val="0"/>
              </a:spcBef>
            </a:pPr>
            <a:r>
              <a:rPr lang="en-US" b="true" sz="4900" spc="-49">
                <a:solidFill>
                  <a:srgbClr val="000000"/>
                </a:solidFill>
                <a:latin typeface="Fira Sans Medium"/>
                <a:ea typeface="Fira Sans Medium"/>
                <a:cs typeface="Fira Sans Medium"/>
                <a:sym typeface="Fira Sans Medium"/>
              </a:rPr>
              <a:t>Use Cases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306086" y="4784384"/>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3061137" y="7468788"/>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2780085" y="4005595"/>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10800000">
            <a:off x="300983" y="7795449"/>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AutoShape 10" id="10"/>
          <p:cNvSpPr/>
          <p:nvPr/>
        </p:nvSpPr>
        <p:spPr>
          <a:xfrm>
            <a:off x="7275407" y="3316071"/>
            <a:ext cx="8272402" cy="0"/>
          </a:xfrm>
          <a:prstGeom prst="line">
            <a:avLst/>
          </a:prstGeom>
          <a:ln cap="flat" w="9525">
            <a:solidFill>
              <a:srgbClr val="000000"/>
            </a:solidFill>
            <a:prstDash val="solid"/>
            <a:headEnd type="none" len="sm" w="sm"/>
            <a:tailEnd type="none" len="sm" w="sm"/>
          </a:ln>
        </p:spPr>
      </p:sp>
      <p:sp>
        <p:nvSpPr>
          <p:cNvPr name="Freeform 11" id="11"/>
          <p:cNvSpPr/>
          <p:nvPr/>
        </p:nvSpPr>
        <p:spPr>
          <a:xfrm flipH="false" flipV="false" rot="0">
            <a:off x="7275407" y="4317567"/>
            <a:ext cx="9724197" cy="5251066"/>
          </a:xfrm>
          <a:custGeom>
            <a:avLst/>
            <a:gdLst/>
            <a:ahLst/>
            <a:cxnLst/>
            <a:rect r="r" b="b" t="t" l="l"/>
            <a:pathLst>
              <a:path h="5251066" w="9724197">
                <a:moveTo>
                  <a:pt x="0" y="0"/>
                </a:moveTo>
                <a:lnTo>
                  <a:pt x="9724196" y="0"/>
                </a:lnTo>
                <a:lnTo>
                  <a:pt x="9724196" y="5251066"/>
                </a:lnTo>
                <a:lnTo>
                  <a:pt x="0" y="5251066"/>
                </a:lnTo>
                <a:lnTo>
                  <a:pt x="0" y="0"/>
                </a:lnTo>
                <a:close/>
              </a:path>
            </a:pathLst>
          </a:custGeom>
          <a:blipFill>
            <a:blip r:embed="rId2"/>
            <a:stretch>
              <a:fillRect l="0" t="-17" r="0" b="-17"/>
            </a:stretch>
          </a:blipFill>
        </p:spPr>
      </p:sp>
      <p:sp>
        <p:nvSpPr>
          <p:cNvPr name="TextBox 12" id="12"/>
          <p:cNvSpPr txBox="true"/>
          <p:nvPr/>
        </p:nvSpPr>
        <p:spPr>
          <a:xfrm rot="0">
            <a:off x="1028700" y="1028700"/>
            <a:ext cx="5512745" cy="2571750"/>
          </a:xfrm>
          <a:prstGeom prst="rect">
            <a:avLst/>
          </a:prstGeom>
        </p:spPr>
        <p:txBody>
          <a:bodyPr anchor="t" rtlCol="false" tIns="0" lIns="0" bIns="0" rIns="0">
            <a:spAutoFit/>
          </a:bodyPr>
          <a:lstStyle/>
          <a:p>
            <a:pPr algn="l">
              <a:lnSpc>
                <a:spcPts val="10199"/>
              </a:lnSpc>
              <a:spcBef>
                <a:spcPct val="0"/>
              </a:spcBef>
            </a:pPr>
            <a:r>
              <a:rPr lang="en-US" b="true" sz="8499" spc="-84">
                <a:solidFill>
                  <a:srgbClr val="000000"/>
                </a:solidFill>
                <a:latin typeface="Fira Sans Medium"/>
                <a:ea typeface="Fira Sans Medium"/>
                <a:cs typeface="Fira Sans Medium"/>
                <a:sym typeface="Fira Sans Medium"/>
              </a:rPr>
              <a:t>Scenario Publish Ad</a:t>
            </a:r>
          </a:p>
        </p:txBody>
      </p:sp>
      <p:grpSp>
        <p:nvGrpSpPr>
          <p:cNvPr name="Group 13" id="13"/>
          <p:cNvGrpSpPr/>
          <p:nvPr/>
        </p:nvGrpSpPr>
        <p:grpSpPr>
          <a:xfrm rot="0">
            <a:off x="7275407" y="616721"/>
            <a:ext cx="8272402" cy="2199287"/>
            <a:chOff x="0" y="0"/>
            <a:chExt cx="11029869" cy="2932383"/>
          </a:xfrm>
        </p:grpSpPr>
        <p:sp>
          <p:nvSpPr>
            <p:cNvPr name="TextBox 14" id="14"/>
            <p:cNvSpPr txBox="true"/>
            <p:nvPr/>
          </p:nvSpPr>
          <p:spPr>
            <a:xfrm rot="0">
              <a:off x="0" y="-9525"/>
              <a:ext cx="11029869" cy="733425"/>
            </a:xfrm>
            <a:prstGeom prst="rect">
              <a:avLst/>
            </a:prstGeom>
          </p:spPr>
          <p:txBody>
            <a:bodyPr anchor="t" rtlCol="false" tIns="0" lIns="0" bIns="0" rIns="0">
              <a:spAutoFit/>
            </a:bodyPr>
            <a:lstStyle/>
            <a:p>
              <a:pPr algn="l">
                <a:lnSpc>
                  <a:spcPts val="4320"/>
                </a:lnSpc>
                <a:spcBef>
                  <a:spcPct val="0"/>
                </a:spcBef>
              </a:pPr>
              <a:r>
                <a:rPr lang="en-US" b="true" sz="3600">
                  <a:solidFill>
                    <a:srgbClr val="000000"/>
                  </a:solidFill>
                  <a:latin typeface="Fira Sans Medium"/>
                  <a:ea typeface="Fira Sans Medium"/>
                  <a:cs typeface="Fira Sans Medium"/>
                  <a:sym typeface="Fira Sans Medium"/>
                </a:rPr>
                <a:t>Objective</a:t>
              </a:r>
            </a:p>
          </p:txBody>
        </p:sp>
        <p:sp>
          <p:nvSpPr>
            <p:cNvPr name="TextBox 15" id="15"/>
            <p:cNvSpPr txBox="true"/>
            <p:nvPr/>
          </p:nvSpPr>
          <p:spPr>
            <a:xfrm rot="0">
              <a:off x="0" y="1072892"/>
              <a:ext cx="11029869" cy="1859492"/>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Fira Sans Light"/>
                  <a:ea typeface="Fira Sans Light"/>
                  <a:cs typeface="Fira Sans Light"/>
                  <a:sym typeface="Fira Sans Light"/>
                </a:rPr>
                <a:t>Request for publishing an ad in the RealEstate Ads system. After an asynchronous request, the ad will be in a PENDING_APPROVAL state. Only after approval or rejection by an admin will it transition to either PUBLISHED or REJECTED status, respectively.</a:t>
              </a:r>
            </a:p>
          </p:txBody>
        </p:sp>
      </p:grpSp>
      <p:sp>
        <p:nvSpPr>
          <p:cNvPr name="TextBox 16" id="16"/>
          <p:cNvSpPr txBox="true"/>
          <p:nvPr/>
        </p:nvSpPr>
        <p:spPr>
          <a:xfrm rot="0">
            <a:off x="7275407" y="3453145"/>
            <a:ext cx="8272402" cy="552450"/>
          </a:xfrm>
          <a:prstGeom prst="rect">
            <a:avLst/>
          </a:prstGeom>
        </p:spPr>
        <p:txBody>
          <a:bodyPr anchor="t" rtlCol="false" tIns="0" lIns="0" bIns="0" rIns="0">
            <a:spAutoFit/>
          </a:bodyPr>
          <a:lstStyle/>
          <a:p>
            <a:pPr algn="l">
              <a:lnSpc>
                <a:spcPts val="4320"/>
              </a:lnSpc>
              <a:spcBef>
                <a:spcPct val="0"/>
              </a:spcBef>
            </a:pPr>
            <a:r>
              <a:rPr lang="en-US" b="true" sz="3600">
                <a:solidFill>
                  <a:srgbClr val="000000"/>
                </a:solidFill>
                <a:latin typeface="Fira Sans Medium"/>
                <a:ea typeface="Fira Sans Medium"/>
                <a:cs typeface="Fira Sans Medium"/>
                <a:sym typeface="Fira Sans Medium"/>
              </a:rPr>
              <a:t>Sequence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DAGegQdTUI0</dc:identifier>
  <dcterms:modified xsi:type="dcterms:W3CDTF">2011-08-01T06:04:30Z</dcterms:modified>
  <cp:revision>1</cp:revision>
  <dc:title>Verde Scuro Verde Chiaro Bianco Geometrico Azienda Presentazione Interna Presentazione Aziendale</dc:title>
</cp:coreProperties>
</file>